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5"/>
  </p:notesMasterIdLst>
  <p:sldIdLst>
    <p:sldId id="256" r:id="rId2"/>
    <p:sldId id="274" r:id="rId3"/>
    <p:sldId id="328" r:id="rId4"/>
    <p:sldId id="331" r:id="rId5"/>
    <p:sldId id="275" r:id="rId6"/>
    <p:sldId id="355" r:id="rId7"/>
    <p:sldId id="333" r:id="rId8"/>
    <p:sldId id="356" r:id="rId9"/>
    <p:sldId id="342" r:id="rId10"/>
    <p:sldId id="343" r:id="rId11"/>
    <p:sldId id="349" r:id="rId12"/>
    <p:sldId id="351" r:id="rId13"/>
    <p:sldId id="280" r:id="rId14"/>
    <p:sldId id="354" r:id="rId15"/>
    <p:sldId id="308" r:id="rId16"/>
    <p:sldId id="357" r:id="rId17"/>
    <p:sldId id="358" r:id="rId18"/>
    <p:sldId id="359" r:id="rId19"/>
    <p:sldId id="360" r:id="rId20"/>
    <p:sldId id="361" r:id="rId21"/>
    <p:sldId id="363" r:id="rId22"/>
    <p:sldId id="364" r:id="rId23"/>
    <p:sldId id="262" r:id="rId24"/>
  </p:sldIdLst>
  <p:sldSz cx="9144000" cy="6858000" type="screen4x3"/>
  <p:notesSz cx="6799263" cy="9875838"/>
  <p:defaultTextStyle>
    <a:defPPr>
      <a:defRPr lang="de-DE"/>
    </a:defPPr>
    <a:lvl1pPr marL="0" algn="l" defTabSz="872514" rtl="0" eaLnBrk="1" latinLnBrk="0" hangingPunct="1">
      <a:defRPr sz="1800" kern="1200">
        <a:solidFill>
          <a:schemeClr val="tx1"/>
        </a:solidFill>
        <a:latin typeface="+mn-lt"/>
        <a:ea typeface="+mn-ea"/>
        <a:cs typeface="+mn-cs"/>
      </a:defRPr>
    </a:lvl1pPr>
    <a:lvl2pPr marL="436256" algn="l" defTabSz="872514" rtl="0" eaLnBrk="1" latinLnBrk="0" hangingPunct="1">
      <a:defRPr sz="1800" kern="1200">
        <a:solidFill>
          <a:schemeClr val="tx1"/>
        </a:solidFill>
        <a:latin typeface="+mn-lt"/>
        <a:ea typeface="+mn-ea"/>
        <a:cs typeface="+mn-cs"/>
      </a:defRPr>
    </a:lvl2pPr>
    <a:lvl3pPr marL="872514" algn="l" defTabSz="872514" rtl="0" eaLnBrk="1" latinLnBrk="0" hangingPunct="1">
      <a:defRPr sz="1800" kern="1200">
        <a:solidFill>
          <a:schemeClr val="tx1"/>
        </a:solidFill>
        <a:latin typeface="+mn-lt"/>
        <a:ea typeface="+mn-ea"/>
        <a:cs typeface="+mn-cs"/>
      </a:defRPr>
    </a:lvl3pPr>
    <a:lvl4pPr marL="1308771" algn="l" defTabSz="872514" rtl="0" eaLnBrk="1" latinLnBrk="0" hangingPunct="1">
      <a:defRPr sz="1800" kern="1200">
        <a:solidFill>
          <a:schemeClr val="tx1"/>
        </a:solidFill>
        <a:latin typeface="+mn-lt"/>
        <a:ea typeface="+mn-ea"/>
        <a:cs typeface="+mn-cs"/>
      </a:defRPr>
    </a:lvl4pPr>
    <a:lvl5pPr marL="1745026" algn="l" defTabSz="872514" rtl="0" eaLnBrk="1" latinLnBrk="0" hangingPunct="1">
      <a:defRPr sz="1800" kern="1200">
        <a:solidFill>
          <a:schemeClr val="tx1"/>
        </a:solidFill>
        <a:latin typeface="+mn-lt"/>
        <a:ea typeface="+mn-ea"/>
        <a:cs typeface="+mn-cs"/>
      </a:defRPr>
    </a:lvl5pPr>
    <a:lvl6pPr marL="2181282" algn="l" defTabSz="872514" rtl="0" eaLnBrk="1" latinLnBrk="0" hangingPunct="1">
      <a:defRPr sz="1800" kern="1200">
        <a:solidFill>
          <a:schemeClr val="tx1"/>
        </a:solidFill>
        <a:latin typeface="+mn-lt"/>
        <a:ea typeface="+mn-ea"/>
        <a:cs typeface="+mn-cs"/>
      </a:defRPr>
    </a:lvl6pPr>
    <a:lvl7pPr marL="2617539" algn="l" defTabSz="872514" rtl="0" eaLnBrk="1" latinLnBrk="0" hangingPunct="1">
      <a:defRPr sz="1800" kern="1200">
        <a:solidFill>
          <a:schemeClr val="tx1"/>
        </a:solidFill>
        <a:latin typeface="+mn-lt"/>
        <a:ea typeface="+mn-ea"/>
        <a:cs typeface="+mn-cs"/>
      </a:defRPr>
    </a:lvl7pPr>
    <a:lvl8pPr marL="3053796" algn="l" defTabSz="872514" rtl="0" eaLnBrk="1" latinLnBrk="0" hangingPunct="1">
      <a:defRPr sz="1800" kern="1200">
        <a:solidFill>
          <a:schemeClr val="tx1"/>
        </a:solidFill>
        <a:latin typeface="+mn-lt"/>
        <a:ea typeface="+mn-ea"/>
        <a:cs typeface="+mn-cs"/>
      </a:defRPr>
    </a:lvl8pPr>
    <a:lvl9pPr marL="3490053" algn="l" defTabSz="87251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8E8D"/>
    <a:srgbClr val="D48F8E"/>
    <a:srgbClr val="A26C6B"/>
    <a:srgbClr val="CD6461"/>
    <a:srgbClr val="CA6563"/>
    <a:srgbClr val="9A4C4A"/>
    <a:srgbClr val="C53834"/>
    <a:srgbClr val="C13A36"/>
    <a:srgbClr val="932A27"/>
    <a:srgbClr val="E2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8072" autoAdjust="0"/>
  </p:normalViewPr>
  <p:slideViewPr>
    <p:cSldViewPr>
      <p:cViewPr varScale="1">
        <p:scale>
          <a:sx n="111" d="100"/>
          <a:sy n="111" d="100"/>
        </p:scale>
        <p:origin x="-1530" y="-84"/>
      </p:cViewPr>
      <p:guideLst>
        <p:guide orient="horz" pos="4201"/>
        <p:guide pos="5602"/>
      </p:guideLst>
    </p:cSldViewPr>
  </p:slideViewPr>
  <p:outlineViewPr>
    <p:cViewPr>
      <p:scale>
        <a:sx n="33" d="100"/>
        <a:sy n="33" d="100"/>
      </p:scale>
      <p:origin x="0" y="2455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F8A82-E13D-4E4C-82B4-B68612CACDF3}" type="doc">
      <dgm:prSet loTypeId="urn:microsoft.com/office/officeart/2005/8/layout/cycle2" loCatId="cycle" qsTypeId="urn:microsoft.com/office/officeart/2005/8/quickstyle/simple4" qsCatId="simple" csTypeId="urn:microsoft.com/office/officeart/2005/8/colors/accent2_5" csCatId="accent2" phldr="1"/>
      <dgm:spPr/>
      <dgm:t>
        <a:bodyPr/>
        <a:lstStyle/>
        <a:p>
          <a:endParaRPr lang="de-AT"/>
        </a:p>
      </dgm:t>
    </dgm:pt>
    <dgm:pt modelId="{9381AA7E-6CEB-4315-93D4-A69D20576B29}">
      <dgm:prSet phldrT="[Text]" custT="1"/>
      <dgm:spPr>
        <a:noFill/>
        <a:ln w="28575">
          <a:solidFill>
            <a:srgbClr val="C00000"/>
          </a:solidFill>
        </a:ln>
      </dgm:spPr>
      <dgm:t>
        <a:bodyPr>
          <a:prstTxWarp prst="textButton">
            <a:avLst/>
          </a:prstTxWarp>
        </a:bodyPr>
        <a:lstStyle/>
        <a:p>
          <a:r>
            <a:rPr lang="de-AT" sz="1400" dirty="0" smtClean="0">
              <a:solidFill>
                <a:schemeClr val="tx1">
                  <a:lumMod val="95000"/>
                  <a:lumOff val="5000"/>
                </a:schemeClr>
              </a:solidFill>
              <a:effectLst>
                <a:outerShdw blurRad="63500" sx="102000" sy="102000" algn="ctr" rotWithShape="0">
                  <a:prstClr val="black">
                    <a:alpha val="40000"/>
                  </a:prstClr>
                </a:outerShdw>
              </a:effectLst>
            </a:rPr>
            <a:t>KOMPETENZ</a:t>
          </a:r>
          <a:endParaRPr lang="de-AT" sz="1400" dirty="0">
            <a:solidFill>
              <a:schemeClr val="tx1">
                <a:lumMod val="95000"/>
                <a:lumOff val="5000"/>
              </a:schemeClr>
            </a:solidFill>
            <a:effectLst>
              <a:outerShdw blurRad="63500" sx="102000" sy="102000" algn="ctr" rotWithShape="0">
                <a:prstClr val="black">
                  <a:alpha val="40000"/>
                </a:prstClr>
              </a:outerShdw>
            </a:effectLst>
          </a:endParaRPr>
        </a:p>
      </dgm:t>
    </dgm:pt>
    <dgm:pt modelId="{0429C466-F7B8-499F-9F0B-CF56C86BEE37}" type="parTrans" cxnId="{D25E2675-C58E-4BAD-AF12-CC0DADA6C852}">
      <dgm:prSet/>
      <dgm:spPr/>
      <dgm:t>
        <a:bodyPr/>
        <a:lstStyle/>
        <a:p>
          <a:endParaRPr lang="de-AT"/>
        </a:p>
      </dgm:t>
    </dgm:pt>
    <dgm:pt modelId="{8515FF84-A9FE-44A0-8EAC-C74FB1285C22}" type="sibTrans" cxnId="{D25E2675-C58E-4BAD-AF12-CC0DADA6C852}">
      <dgm:prSet/>
      <dgm:spPr>
        <a:gradFill rotWithShape="0">
          <a:gsLst>
            <a:gs pos="0">
              <a:srgbClr val="932A27"/>
            </a:gs>
            <a:gs pos="80000">
              <a:srgbClr val="C13A36"/>
            </a:gs>
            <a:gs pos="100000">
              <a:srgbClr val="C53834"/>
            </a:gs>
          </a:gsLst>
        </a:gradFill>
      </dgm:spPr>
      <dgm:t>
        <a:bodyPr/>
        <a:lstStyle/>
        <a:p>
          <a:endParaRPr lang="de-AT"/>
        </a:p>
      </dgm:t>
    </dgm:pt>
    <dgm:pt modelId="{5A4A5481-3958-4404-AD31-6D1B0CEA6C09}">
      <dgm:prSet phldrT="[Text]" custT="1"/>
      <dgm:spPr>
        <a:noFill/>
        <a:ln w="28575">
          <a:solidFill>
            <a:srgbClr val="C00000"/>
          </a:solidFill>
        </a:ln>
      </dgm:spPr>
      <dgm:t>
        <a:bodyPr>
          <a:prstTxWarp prst="textButton">
            <a:avLst/>
          </a:prstTxWarp>
        </a:bodyPr>
        <a:lstStyle/>
        <a:p>
          <a:r>
            <a:rPr lang="de-AT" sz="2000" dirty="0" smtClean="0">
              <a:solidFill>
                <a:schemeClr val="tx1">
                  <a:lumMod val="95000"/>
                  <a:lumOff val="5000"/>
                </a:schemeClr>
              </a:solidFill>
              <a:effectLst>
                <a:outerShdw blurRad="63500" sx="102000" sy="102000" algn="ctr" rotWithShape="0">
                  <a:prstClr val="black">
                    <a:alpha val="40000"/>
                  </a:prstClr>
                </a:outerShdw>
              </a:effectLst>
            </a:rPr>
            <a:t>WISSEN / INNOVATION</a:t>
          </a:r>
          <a:endParaRPr lang="de-AT" sz="2000" dirty="0">
            <a:solidFill>
              <a:schemeClr val="tx1">
                <a:lumMod val="95000"/>
                <a:lumOff val="5000"/>
              </a:schemeClr>
            </a:solidFill>
            <a:effectLst>
              <a:outerShdw blurRad="63500" sx="102000" sy="102000" algn="ctr" rotWithShape="0">
                <a:prstClr val="black">
                  <a:alpha val="40000"/>
                </a:prstClr>
              </a:outerShdw>
            </a:effectLst>
          </a:endParaRPr>
        </a:p>
      </dgm:t>
    </dgm:pt>
    <dgm:pt modelId="{EA320DBE-A383-411F-925D-2962EE7BDAD5}" type="parTrans" cxnId="{328F5CD8-8CC0-4B33-8A03-DC77C542B545}">
      <dgm:prSet/>
      <dgm:spPr/>
      <dgm:t>
        <a:bodyPr/>
        <a:lstStyle/>
        <a:p>
          <a:endParaRPr lang="de-AT"/>
        </a:p>
      </dgm:t>
    </dgm:pt>
    <dgm:pt modelId="{083BDBAA-36A4-486C-982F-A9B8FD1DB2FE}" type="sibTrans" cxnId="{328F5CD8-8CC0-4B33-8A03-DC77C542B545}">
      <dgm:prSet/>
      <dgm:spPr>
        <a:gradFill rotWithShape="0">
          <a:gsLst>
            <a:gs pos="0">
              <a:srgbClr val="9A4C4A"/>
            </a:gs>
            <a:gs pos="80000">
              <a:srgbClr val="CA6563"/>
            </a:gs>
            <a:gs pos="100000">
              <a:srgbClr val="CD6461"/>
            </a:gs>
          </a:gsLst>
        </a:gradFill>
      </dgm:spPr>
      <dgm:t>
        <a:bodyPr/>
        <a:lstStyle/>
        <a:p>
          <a:endParaRPr lang="de-AT"/>
        </a:p>
      </dgm:t>
    </dgm:pt>
    <dgm:pt modelId="{9FB56F34-7591-48CC-8058-EC200E3CB7CE}">
      <dgm:prSet phldrT="[Text]" custT="1"/>
      <dgm:spPr>
        <a:noFill/>
        <a:ln w="28575">
          <a:solidFill>
            <a:srgbClr val="C00000"/>
          </a:solidFill>
        </a:ln>
      </dgm:spPr>
      <dgm:t>
        <a:bodyPr>
          <a:prstTxWarp prst="textButton">
            <a:avLst/>
          </a:prstTxWarp>
        </a:bodyPr>
        <a:lstStyle/>
        <a:p>
          <a:r>
            <a:rPr lang="de-AT" sz="2000" dirty="0" smtClean="0">
              <a:solidFill>
                <a:schemeClr val="tx1">
                  <a:lumMod val="95000"/>
                  <a:lumOff val="5000"/>
                </a:schemeClr>
              </a:solidFill>
              <a:effectLst>
                <a:outerShdw blurRad="63500" sx="102000" sy="102000" algn="ctr" rotWithShape="0">
                  <a:prstClr val="black">
                    <a:alpha val="40000"/>
                  </a:prstClr>
                </a:outerShdw>
              </a:effectLst>
            </a:rPr>
            <a:t>FORSCHERNETZWERK</a:t>
          </a:r>
          <a:endParaRPr lang="de-AT" sz="2000" dirty="0">
            <a:solidFill>
              <a:schemeClr val="tx1">
                <a:lumMod val="95000"/>
                <a:lumOff val="5000"/>
              </a:schemeClr>
            </a:solidFill>
            <a:effectLst>
              <a:outerShdw blurRad="63500" sx="102000" sy="102000" algn="ctr" rotWithShape="0">
                <a:prstClr val="black">
                  <a:alpha val="40000"/>
                </a:prstClr>
              </a:outerShdw>
            </a:effectLst>
          </a:endParaRPr>
        </a:p>
      </dgm:t>
    </dgm:pt>
    <dgm:pt modelId="{68B66B00-99E4-43FC-8B77-30D21ABA7705}" type="parTrans" cxnId="{A170B828-28D6-4A3E-B8B6-627B102152C1}">
      <dgm:prSet/>
      <dgm:spPr/>
      <dgm:t>
        <a:bodyPr/>
        <a:lstStyle/>
        <a:p>
          <a:endParaRPr lang="de-AT"/>
        </a:p>
      </dgm:t>
    </dgm:pt>
    <dgm:pt modelId="{0E323796-8503-4D2F-B475-AACCF35E91A4}" type="sibTrans" cxnId="{A170B828-28D6-4A3E-B8B6-627B102152C1}">
      <dgm:prSet/>
      <dgm:spPr>
        <a:gradFill rotWithShape="0">
          <a:gsLst>
            <a:gs pos="0">
              <a:srgbClr val="A26C6B"/>
            </a:gs>
            <a:gs pos="80000">
              <a:srgbClr val="D48F8E"/>
            </a:gs>
            <a:gs pos="100000">
              <a:srgbClr val="D78E8D"/>
            </a:gs>
          </a:gsLst>
        </a:gradFill>
      </dgm:spPr>
      <dgm:t>
        <a:bodyPr/>
        <a:lstStyle/>
        <a:p>
          <a:endParaRPr lang="de-AT"/>
        </a:p>
      </dgm:t>
    </dgm:pt>
    <dgm:pt modelId="{939E2CC0-EDA2-458C-8466-679E8D0A8116}">
      <dgm:prSet phldrT="[Text]" custT="1"/>
      <dgm:spPr>
        <a:noFill/>
        <a:ln w="28575">
          <a:solidFill>
            <a:srgbClr val="C00000"/>
          </a:solidFill>
        </a:ln>
      </dgm:spPr>
      <dgm:t>
        <a:bodyPr>
          <a:prstTxWarp prst="textButton">
            <a:avLst/>
          </a:prstTxWarp>
        </a:bodyPr>
        <a:lstStyle/>
        <a:p>
          <a:r>
            <a:rPr lang="de-AT" sz="1400" dirty="0" smtClean="0">
              <a:solidFill>
                <a:schemeClr val="tx1">
                  <a:lumMod val="95000"/>
                  <a:lumOff val="5000"/>
                </a:schemeClr>
              </a:solidFill>
              <a:effectLst>
                <a:outerShdw blurRad="63500" sx="102000" sy="102000" algn="ctr" rotWithShape="0">
                  <a:prstClr val="black">
                    <a:alpha val="40000"/>
                  </a:prstClr>
                </a:outerShdw>
              </a:effectLst>
            </a:rPr>
            <a:t>SERVICE</a:t>
          </a:r>
          <a:endParaRPr lang="de-AT" sz="1400" dirty="0">
            <a:solidFill>
              <a:schemeClr val="tx1">
                <a:lumMod val="95000"/>
                <a:lumOff val="5000"/>
              </a:schemeClr>
            </a:solidFill>
            <a:effectLst>
              <a:outerShdw blurRad="63500" sx="102000" sy="102000" algn="ctr" rotWithShape="0">
                <a:prstClr val="black">
                  <a:alpha val="40000"/>
                </a:prstClr>
              </a:outerShdw>
            </a:effectLst>
          </a:endParaRPr>
        </a:p>
      </dgm:t>
    </dgm:pt>
    <dgm:pt modelId="{116F9F00-4AB6-4FF6-A921-8859C2583735}" type="parTrans" cxnId="{525D7969-0E30-4319-877F-843D9B89B9E7}">
      <dgm:prSet/>
      <dgm:spPr/>
      <dgm:t>
        <a:bodyPr/>
        <a:lstStyle/>
        <a:p>
          <a:endParaRPr lang="de-AT"/>
        </a:p>
      </dgm:t>
    </dgm:pt>
    <dgm:pt modelId="{143AE7C3-5B1E-4CE1-A8E2-68C8074203D2}" type="sibTrans" cxnId="{525D7969-0E30-4319-877F-843D9B89B9E7}">
      <dgm:prSet/>
      <dgm:spPr>
        <a:gradFill rotWithShape="0">
          <a:gsLst>
            <a:gs pos="0">
              <a:srgbClr val="AB8C8B"/>
            </a:gs>
            <a:gs pos="80000">
              <a:srgbClr val="E0B7B7"/>
            </a:gs>
            <a:gs pos="100000">
              <a:srgbClr val="E2B7B7"/>
            </a:gs>
          </a:gsLst>
        </a:gradFill>
      </dgm:spPr>
      <dgm:t>
        <a:bodyPr/>
        <a:lstStyle/>
        <a:p>
          <a:endParaRPr lang="de-AT"/>
        </a:p>
      </dgm:t>
    </dgm:pt>
    <dgm:pt modelId="{32484B91-2361-4C7C-BAA1-7C5551B3FFB2}" type="pres">
      <dgm:prSet presAssocID="{28AF8A82-E13D-4E4C-82B4-B68612CACDF3}" presName="cycle" presStyleCnt="0">
        <dgm:presLayoutVars>
          <dgm:dir/>
          <dgm:resizeHandles val="exact"/>
        </dgm:presLayoutVars>
      </dgm:prSet>
      <dgm:spPr/>
      <dgm:t>
        <a:bodyPr/>
        <a:lstStyle/>
        <a:p>
          <a:endParaRPr lang="de-AT"/>
        </a:p>
      </dgm:t>
    </dgm:pt>
    <dgm:pt modelId="{4811700E-2E9B-499D-BD1C-237D4A308D78}" type="pres">
      <dgm:prSet presAssocID="{9381AA7E-6CEB-4315-93D4-A69D20576B29}" presName="node" presStyleLbl="node1" presStyleIdx="0" presStyleCnt="4" custScaleX="76769" custScaleY="76769" custRadScaleRad="104233">
        <dgm:presLayoutVars>
          <dgm:bulletEnabled val="1"/>
        </dgm:presLayoutVars>
      </dgm:prSet>
      <dgm:spPr/>
      <dgm:t>
        <a:bodyPr/>
        <a:lstStyle/>
        <a:p>
          <a:endParaRPr lang="de-AT"/>
        </a:p>
      </dgm:t>
    </dgm:pt>
    <dgm:pt modelId="{A461CB6B-DFBC-487F-84A9-0C6158F8BC46}" type="pres">
      <dgm:prSet presAssocID="{8515FF84-A9FE-44A0-8EAC-C74FB1285C22}" presName="sibTrans" presStyleLbl="sibTrans2D1" presStyleIdx="0" presStyleCnt="4"/>
      <dgm:spPr/>
      <dgm:t>
        <a:bodyPr/>
        <a:lstStyle/>
        <a:p>
          <a:endParaRPr lang="de-AT"/>
        </a:p>
      </dgm:t>
    </dgm:pt>
    <dgm:pt modelId="{A6CB87CE-2406-4F9D-A148-7DEC4DD86D46}" type="pres">
      <dgm:prSet presAssocID="{8515FF84-A9FE-44A0-8EAC-C74FB1285C22}" presName="connectorText" presStyleLbl="sibTrans2D1" presStyleIdx="0" presStyleCnt="4"/>
      <dgm:spPr/>
      <dgm:t>
        <a:bodyPr/>
        <a:lstStyle/>
        <a:p>
          <a:endParaRPr lang="de-AT"/>
        </a:p>
      </dgm:t>
    </dgm:pt>
    <dgm:pt modelId="{A0661718-70D1-4266-A464-085AB9654882}" type="pres">
      <dgm:prSet presAssocID="{5A4A5481-3958-4404-AD31-6D1B0CEA6C09}" presName="node" presStyleLbl="node1" presStyleIdx="1" presStyleCnt="4" custScaleX="76769" custScaleY="76769" custRadScaleRad="125418">
        <dgm:presLayoutVars>
          <dgm:bulletEnabled val="1"/>
        </dgm:presLayoutVars>
      </dgm:prSet>
      <dgm:spPr/>
      <dgm:t>
        <a:bodyPr/>
        <a:lstStyle/>
        <a:p>
          <a:endParaRPr lang="de-AT"/>
        </a:p>
      </dgm:t>
    </dgm:pt>
    <dgm:pt modelId="{930C98B6-A740-487B-93B5-EB1D3C63A661}" type="pres">
      <dgm:prSet presAssocID="{083BDBAA-36A4-486C-982F-A9B8FD1DB2FE}" presName="sibTrans" presStyleLbl="sibTrans2D1" presStyleIdx="1" presStyleCnt="4"/>
      <dgm:spPr/>
      <dgm:t>
        <a:bodyPr/>
        <a:lstStyle/>
        <a:p>
          <a:endParaRPr lang="de-AT"/>
        </a:p>
      </dgm:t>
    </dgm:pt>
    <dgm:pt modelId="{C22CE94F-DE95-4C50-8C15-EAA891DF9F98}" type="pres">
      <dgm:prSet presAssocID="{083BDBAA-36A4-486C-982F-A9B8FD1DB2FE}" presName="connectorText" presStyleLbl="sibTrans2D1" presStyleIdx="1" presStyleCnt="4"/>
      <dgm:spPr/>
      <dgm:t>
        <a:bodyPr/>
        <a:lstStyle/>
        <a:p>
          <a:endParaRPr lang="de-AT"/>
        </a:p>
      </dgm:t>
    </dgm:pt>
    <dgm:pt modelId="{0648CF5A-C1BF-4AE8-9515-2E2D4D50CF8C}" type="pres">
      <dgm:prSet presAssocID="{9FB56F34-7591-48CC-8058-EC200E3CB7CE}" presName="node" presStyleLbl="node1" presStyleIdx="2" presStyleCnt="4" custScaleX="76769" custScaleY="76769" custRadScaleRad="106147">
        <dgm:presLayoutVars>
          <dgm:bulletEnabled val="1"/>
        </dgm:presLayoutVars>
      </dgm:prSet>
      <dgm:spPr/>
      <dgm:t>
        <a:bodyPr/>
        <a:lstStyle/>
        <a:p>
          <a:endParaRPr lang="de-AT"/>
        </a:p>
      </dgm:t>
    </dgm:pt>
    <dgm:pt modelId="{C469A4F3-9F8A-4117-9EE4-353ABCEEB0E6}" type="pres">
      <dgm:prSet presAssocID="{0E323796-8503-4D2F-B475-AACCF35E91A4}" presName="sibTrans" presStyleLbl="sibTrans2D1" presStyleIdx="2" presStyleCnt="4"/>
      <dgm:spPr/>
      <dgm:t>
        <a:bodyPr/>
        <a:lstStyle/>
        <a:p>
          <a:endParaRPr lang="de-AT"/>
        </a:p>
      </dgm:t>
    </dgm:pt>
    <dgm:pt modelId="{5B971539-4CE3-4743-A95A-7DEAEF3AE381}" type="pres">
      <dgm:prSet presAssocID="{0E323796-8503-4D2F-B475-AACCF35E91A4}" presName="connectorText" presStyleLbl="sibTrans2D1" presStyleIdx="2" presStyleCnt="4"/>
      <dgm:spPr/>
      <dgm:t>
        <a:bodyPr/>
        <a:lstStyle/>
        <a:p>
          <a:endParaRPr lang="de-AT"/>
        </a:p>
      </dgm:t>
    </dgm:pt>
    <dgm:pt modelId="{AE97882A-F9D7-44DA-B7CD-933FE297B994}" type="pres">
      <dgm:prSet presAssocID="{939E2CC0-EDA2-458C-8466-679E8D0A8116}" presName="node" presStyleLbl="node1" presStyleIdx="3" presStyleCnt="4" custScaleX="76769" custScaleY="76769" custRadScaleRad="123503">
        <dgm:presLayoutVars>
          <dgm:bulletEnabled val="1"/>
        </dgm:presLayoutVars>
      </dgm:prSet>
      <dgm:spPr/>
      <dgm:t>
        <a:bodyPr/>
        <a:lstStyle/>
        <a:p>
          <a:endParaRPr lang="de-AT"/>
        </a:p>
      </dgm:t>
    </dgm:pt>
    <dgm:pt modelId="{358F7E2D-D9D7-4494-9140-2FFF8B6C0D1F}" type="pres">
      <dgm:prSet presAssocID="{143AE7C3-5B1E-4CE1-A8E2-68C8074203D2}" presName="sibTrans" presStyleLbl="sibTrans2D1" presStyleIdx="3" presStyleCnt="4"/>
      <dgm:spPr/>
      <dgm:t>
        <a:bodyPr/>
        <a:lstStyle/>
        <a:p>
          <a:endParaRPr lang="de-AT"/>
        </a:p>
      </dgm:t>
    </dgm:pt>
    <dgm:pt modelId="{79DD7386-C93C-402E-849C-FAD01C7132DD}" type="pres">
      <dgm:prSet presAssocID="{143AE7C3-5B1E-4CE1-A8E2-68C8074203D2}" presName="connectorText" presStyleLbl="sibTrans2D1" presStyleIdx="3" presStyleCnt="4"/>
      <dgm:spPr/>
      <dgm:t>
        <a:bodyPr/>
        <a:lstStyle/>
        <a:p>
          <a:endParaRPr lang="de-AT"/>
        </a:p>
      </dgm:t>
    </dgm:pt>
  </dgm:ptLst>
  <dgm:cxnLst>
    <dgm:cxn modelId="{0A3FC4B4-756B-4ADB-BCCD-30932A1D3D23}" type="presOf" srcId="{28AF8A82-E13D-4E4C-82B4-B68612CACDF3}" destId="{32484B91-2361-4C7C-BAA1-7C5551B3FFB2}" srcOrd="0" destOrd="0" presId="urn:microsoft.com/office/officeart/2005/8/layout/cycle2"/>
    <dgm:cxn modelId="{525D7969-0E30-4319-877F-843D9B89B9E7}" srcId="{28AF8A82-E13D-4E4C-82B4-B68612CACDF3}" destId="{939E2CC0-EDA2-458C-8466-679E8D0A8116}" srcOrd="3" destOrd="0" parTransId="{116F9F00-4AB6-4FF6-A921-8859C2583735}" sibTransId="{143AE7C3-5B1E-4CE1-A8E2-68C8074203D2}"/>
    <dgm:cxn modelId="{15D62D63-0488-4623-A0F2-1D386404E2EC}" type="presOf" srcId="{939E2CC0-EDA2-458C-8466-679E8D0A8116}" destId="{AE97882A-F9D7-44DA-B7CD-933FE297B994}" srcOrd="0" destOrd="0" presId="urn:microsoft.com/office/officeart/2005/8/layout/cycle2"/>
    <dgm:cxn modelId="{FE9C3DCF-735E-41F7-931B-E933CFBA5BFE}" type="presOf" srcId="{8515FF84-A9FE-44A0-8EAC-C74FB1285C22}" destId="{A461CB6B-DFBC-487F-84A9-0C6158F8BC46}" srcOrd="0" destOrd="0" presId="urn:microsoft.com/office/officeart/2005/8/layout/cycle2"/>
    <dgm:cxn modelId="{4D2D77A9-69D2-4960-82CA-BFD9C0069476}" type="presOf" srcId="{143AE7C3-5B1E-4CE1-A8E2-68C8074203D2}" destId="{358F7E2D-D9D7-4494-9140-2FFF8B6C0D1F}" srcOrd="0" destOrd="0" presId="urn:microsoft.com/office/officeart/2005/8/layout/cycle2"/>
    <dgm:cxn modelId="{101CAED4-D64E-4AC3-B8E6-0B33D6D60045}" type="presOf" srcId="{9381AA7E-6CEB-4315-93D4-A69D20576B29}" destId="{4811700E-2E9B-499D-BD1C-237D4A308D78}" srcOrd="0" destOrd="0" presId="urn:microsoft.com/office/officeart/2005/8/layout/cycle2"/>
    <dgm:cxn modelId="{18196813-5FE5-4395-8F5F-B40BBE084E99}" type="presOf" srcId="{8515FF84-A9FE-44A0-8EAC-C74FB1285C22}" destId="{A6CB87CE-2406-4F9D-A148-7DEC4DD86D46}" srcOrd="1" destOrd="0" presId="urn:microsoft.com/office/officeart/2005/8/layout/cycle2"/>
    <dgm:cxn modelId="{0875B066-DA41-4AE4-894F-5BDA67F8169F}" type="presOf" srcId="{0E323796-8503-4D2F-B475-AACCF35E91A4}" destId="{C469A4F3-9F8A-4117-9EE4-353ABCEEB0E6}" srcOrd="0" destOrd="0" presId="urn:microsoft.com/office/officeart/2005/8/layout/cycle2"/>
    <dgm:cxn modelId="{D25E2675-C58E-4BAD-AF12-CC0DADA6C852}" srcId="{28AF8A82-E13D-4E4C-82B4-B68612CACDF3}" destId="{9381AA7E-6CEB-4315-93D4-A69D20576B29}" srcOrd="0" destOrd="0" parTransId="{0429C466-F7B8-499F-9F0B-CF56C86BEE37}" sibTransId="{8515FF84-A9FE-44A0-8EAC-C74FB1285C22}"/>
    <dgm:cxn modelId="{2F6263AA-D301-48CA-962C-A27884A84A38}" type="presOf" srcId="{083BDBAA-36A4-486C-982F-A9B8FD1DB2FE}" destId="{930C98B6-A740-487B-93B5-EB1D3C63A661}" srcOrd="0" destOrd="0" presId="urn:microsoft.com/office/officeart/2005/8/layout/cycle2"/>
    <dgm:cxn modelId="{3E2EE9A4-6298-499A-A5B5-0BBBDE826C49}" type="presOf" srcId="{9FB56F34-7591-48CC-8058-EC200E3CB7CE}" destId="{0648CF5A-C1BF-4AE8-9515-2E2D4D50CF8C}" srcOrd="0" destOrd="0" presId="urn:microsoft.com/office/officeart/2005/8/layout/cycle2"/>
    <dgm:cxn modelId="{328F5CD8-8CC0-4B33-8A03-DC77C542B545}" srcId="{28AF8A82-E13D-4E4C-82B4-B68612CACDF3}" destId="{5A4A5481-3958-4404-AD31-6D1B0CEA6C09}" srcOrd="1" destOrd="0" parTransId="{EA320DBE-A383-411F-925D-2962EE7BDAD5}" sibTransId="{083BDBAA-36A4-486C-982F-A9B8FD1DB2FE}"/>
    <dgm:cxn modelId="{A170B828-28D6-4A3E-B8B6-627B102152C1}" srcId="{28AF8A82-E13D-4E4C-82B4-B68612CACDF3}" destId="{9FB56F34-7591-48CC-8058-EC200E3CB7CE}" srcOrd="2" destOrd="0" parTransId="{68B66B00-99E4-43FC-8B77-30D21ABA7705}" sibTransId="{0E323796-8503-4D2F-B475-AACCF35E91A4}"/>
    <dgm:cxn modelId="{79EF018B-9159-4EA9-9065-C257DD80FB6D}" type="presOf" srcId="{5A4A5481-3958-4404-AD31-6D1B0CEA6C09}" destId="{A0661718-70D1-4266-A464-085AB9654882}" srcOrd="0" destOrd="0" presId="urn:microsoft.com/office/officeart/2005/8/layout/cycle2"/>
    <dgm:cxn modelId="{6CB6CD46-B2F1-4771-A480-7F55897409CB}" type="presOf" srcId="{143AE7C3-5B1E-4CE1-A8E2-68C8074203D2}" destId="{79DD7386-C93C-402E-849C-FAD01C7132DD}" srcOrd="1" destOrd="0" presId="urn:microsoft.com/office/officeart/2005/8/layout/cycle2"/>
    <dgm:cxn modelId="{2B655413-BC65-4E97-9B88-2FD6B8018063}" type="presOf" srcId="{083BDBAA-36A4-486C-982F-A9B8FD1DB2FE}" destId="{C22CE94F-DE95-4C50-8C15-EAA891DF9F98}" srcOrd="1" destOrd="0" presId="urn:microsoft.com/office/officeart/2005/8/layout/cycle2"/>
    <dgm:cxn modelId="{01B2E204-3EB6-4D31-9350-066ED03C68DD}" type="presOf" srcId="{0E323796-8503-4D2F-B475-AACCF35E91A4}" destId="{5B971539-4CE3-4743-A95A-7DEAEF3AE381}" srcOrd="1" destOrd="0" presId="urn:microsoft.com/office/officeart/2005/8/layout/cycle2"/>
    <dgm:cxn modelId="{4582FB5A-1EF0-4AFF-B8D5-D15A3E72D1A8}" type="presParOf" srcId="{32484B91-2361-4C7C-BAA1-7C5551B3FFB2}" destId="{4811700E-2E9B-499D-BD1C-237D4A308D78}" srcOrd="0" destOrd="0" presId="urn:microsoft.com/office/officeart/2005/8/layout/cycle2"/>
    <dgm:cxn modelId="{FBFFAE00-881F-4527-B503-F745CF124C1F}" type="presParOf" srcId="{32484B91-2361-4C7C-BAA1-7C5551B3FFB2}" destId="{A461CB6B-DFBC-487F-84A9-0C6158F8BC46}" srcOrd="1" destOrd="0" presId="urn:microsoft.com/office/officeart/2005/8/layout/cycle2"/>
    <dgm:cxn modelId="{7CED4C05-704D-4366-84EB-CC7994B6E031}" type="presParOf" srcId="{A461CB6B-DFBC-487F-84A9-0C6158F8BC46}" destId="{A6CB87CE-2406-4F9D-A148-7DEC4DD86D46}" srcOrd="0" destOrd="0" presId="urn:microsoft.com/office/officeart/2005/8/layout/cycle2"/>
    <dgm:cxn modelId="{EB7C9B63-38FC-4438-AA65-2E7DA7E7D65A}" type="presParOf" srcId="{32484B91-2361-4C7C-BAA1-7C5551B3FFB2}" destId="{A0661718-70D1-4266-A464-085AB9654882}" srcOrd="2" destOrd="0" presId="urn:microsoft.com/office/officeart/2005/8/layout/cycle2"/>
    <dgm:cxn modelId="{9553C51D-C90E-43C7-81C4-46EA91F22951}" type="presParOf" srcId="{32484B91-2361-4C7C-BAA1-7C5551B3FFB2}" destId="{930C98B6-A740-487B-93B5-EB1D3C63A661}" srcOrd="3" destOrd="0" presId="urn:microsoft.com/office/officeart/2005/8/layout/cycle2"/>
    <dgm:cxn modelId="{6BC18851-EE92-481E-8BED-18ADB61AE8D1}" type="presParOf" srcId="{930C98B6-A740-487B-93B5-EB1D3C63A661}" destId="{C22CE94F-DE95-4C50-8C15-EAA891DF9F98}" srcOrd="0" destOrd="0" presId="urn:microsoft.com/office/officeart/2005/8/layout/cycle2"/>
    <dgm:cxn modelId="{EBC6D077-965B-484D-B366-E140A27FAC31}" type="presParOf" srcId="{32484B91-2361-4C7C-BAA1-7C5551B3FFB2}" destId="{0648CF5A-C1BF-4AE8-9515-2E2D4D50CF8C}" srcOrd="4" destOrd="0" presId="urn:microsoft.com/office/officeart/2005/8/layout/cycle2"/>
    <dgm:cxn modelId="{FF04422E-3035-4DF3-ACDE-276F956F5029}" type="presParOf" srcId="{32484B91-2361-4C7C-BAA1-7C5551B3FFB2}" destId="{C469A4F3-9F8A-4117-9EE4-353ABCEEB0E6}" srcOrd="5" destOrd="0" presId="urn:microsoft.com/office/officeart/2005/8/layout/cycle2"/>
    <dgm:cxn modelId="{B2FECB7E-C392-4763-82D4-2DC7BC034D92}" type="presParOf" srcId="{C469A4F3-9F8A-4117-9EE4-353ABCEEB0E6}" destId="{5B971539-4CE3-4743-A95A-7DEAEF3AE381}" srcOrd="0" destOrd="0" presId="urn:microsoft.com/office/officeart/2005/8/layout/cycle2"/>
    <dgm:cxn modelId="{D1EE8C3D-7A47-406C-8154-43A151A71EC7}" type="presParOf" srcId="{32484B91-2361-4C7C-BAA1-7C5551B3FFB2}" destId="{AE97882A-F9D7-44DA-B7CD-933FE297B994}" srcOrd="6" destOrd="0" presId="urn:microsoft.com/office/officeart/2005/8/layout/cycle2"/>
    <dgm:cxn modelId="{505CE612-E1C3-4632-90B3-336A4A17D189}" type="presParOf" srcId="{32484B91-2361-4C7C-BAA1-7C5551B3FFB2}" destId="{358F7E2D-D9D7-4494-9140-2FFF8B6C0D1F}" srcOrd="7" destOrd="0" presId="urn:microsoft.com/office/officeart/2005/8/layout/cycle2"/>
    <dgm:cxn modelId="{A1A2E5BA-2E2B-4E1C-A75F-541A9A805997}" type="presParOf" srcId="{358F7E2D-D9D7-4494-9140-2FFF8B6C0D1F}" destId="{79DD7386-C93C-402E-849C-FAD01C7132D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2"/>
            <a:ext cx="2946347" cy="493792"/>
          </a:xfrm>
          <a:prstGeom prst="rect">
            <a:avLst/>
          </a:prstGeom>
        </p:spPr>
        <p:txBody>
          <a:bodyPr vert="horz" lIns="91698" tIns="45849" rIns="91698" bIns="45849" rtlCol="0"/>
          <a:lstStyle>
            <a:lvl1pPr algn="l">
              <a:defRPr sz="1200"/>
            </a:lvl1pPr>
          </a:lstStyle>
          <a:p>
            <a:endParaRPr lang="de-AT"/>
          </a:p>
        </p:txBody>
      </p:sp>
      <p:sp>
        <p:nvSpPr>
          <p:cNvPr id="3" name="Datumsplatzhalter 2"/>
          <p:cNvSpPr>
            <a:spLocks noGrp="1"/>
          </p:cNvSpPr>
          <p:nvPr>
            <p:ph type="dt" idx="1"/>
          </p:nvPr>
        </p:nvSpPr>
        <p:spPr>
          <a:xfrm>
            <a:off x="3851345" y="2"/>
            <a:ext cx="2946347" cy="493792"/>
          </a:xfrm>
          <a:prstGeom prst="rect">
            <a:avLst/>
          </a:prstGeom>
        </p:spPr>
        <p:txBody>
          <a:bodyPr vert="horz" lIns="91698" tIns="45849" rIns="91698" bIns="45849" rtlCol="0"/>
          <a:lstStyle>
            <a:lvl1pPr algn="r">
              <a:defRPr sz="1200"/>
            </a:lvl1pPr>
          </a:lstStyle>
          <a:p>
            <a:fld id="{1C08B02F-B9FC-4240-AC82-5D6C25D4AF3D}" type="datetimeFigureOut">
              <a:rPr lang="de-AT" smtClean="0"/>
              <a:pPr/>
              <a:t>22.01.2021</a:t>
            </a:fld>
            <a:endParaRPr lang="de-AT"/>
          </a:p>
        </p:txBody>
      </p:sp>
      <p:sp>
        <p:nvSpPr>
          <p:cNvPr id="4" name="Folienbildplatzhalter 3"/>
          <p:cNvSpPr>
            <a:spLocks noGrp="1" noRot="1" noChangeAspect="1"/>
          </p:cNvSpPr>
          <p:nvPr>
            <p:ph type="sldImg" idx="2"/>
          </p:nvPr>
        </p:nvSpPr>
        <p:spPr>
          <a:xfrm>
            <a:off x="930275" y="741363"/>
            <a:ext cx="4938713" cy="3703637"/>
          </a:xfrm>
          <a:prstGeom prst="rect">
            <a:avLst/>
          </a:prstGeom>
          <a:noFill/>
          <a:ln w="12700">
            <a:solidFill>
              <a:prstClr val="black"/>
            </a:solidFill>
          </a:ln>
        </p:spPr>
        <p:txBody>
          <a:bodyPr vert="horz" lIns="91698" tIns="45849" rIns="91698" bIns="45849" rtlCol="0" anchor="ctr"/>
          <a:lstStyle/>
          <a:p>
            <a:endParaRPr lang="de-AT"/>
          </a:p>
        </p:txBody>
      </p:sp>
      <p:sp>
        <p:nvSpPr>
          <p:cNvPr id="5" name="Notizenplatzhalter 4"/>
          <p:cNvSpPr>
            <a:spLocks noGrp="1"/>
          </p:cNvSpPr>
          <p:nvPr>
            <p:ph type="body" sz="quarter" idx="3"/>
          </p:nvPr>
        </p:nvSpPr>
        <p:spPr>
          <a:xfrm>
            <a:off x="679927" y="4691023"/>
            <a:ext cx="5439410" cy="4444127"/>
          </a:xfrm>
          <a:prstGeom prst="rect">
            <a:avLst/>
          </a:prstGeom>
        </p:spPr>
        <p:txBody>
          <a:bodyPr vert="horz" lIns="91698" tIns="45849" rIns="91698" bIns="45849"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2" y="9380333"/>
            <a:ext cx="2946347" cy="493792"/>
          </a:xfrm>
          <a:prstGeom prst="rect">
            <a:avLst/>
          </a:prstGeom>
        </p:spPr>
        <p:txBody>
          <a:bodyPr vert="horz" lIns="91698" tIns="45849" rIns="91698" bIns="45849" rtlCol="0" anchor="b"/>
          <a:lstStyle>
            <a:lvl1pPr algn="l">
              <a:defRPr sz="1200"/>
            </a:lvl1pPr>
          </a:lstStyle>
          <a:p>
            <a:endParaRPr lang="de-AT"/>
          </a:p>
        </p:txBody>
      </p:sp>
      <p:sp>
        <p:nvSpPr>
          <p:cNvPr id="7" name="Foliennummernplatzhalter 6"/>
          <p:cNvSpPr>
            <a:spLocks noGrp="1"/>
          </p:cNvSpPr>
          <p:nvPr>
            <p:ph type="sldNum" sz="quarter" idx="5"/>
          </p:nvPr>
        </p:nvSpPr>
        <p:spPr>
          <a:xfrm>
            <a:off x="3851345" y="9380333"/>
            <a:ext cx="2946347" cy="493792"/>
          </a:xfrm>
          <a:prstGeom prst="rect">
            <a:avLst/>
          </a:prstGeom>
        </p:spPr>
        <p:txBody>
          <a:bodyPr vert="horz" lIns="91698" tIns="45849" rIns="91698" bIns="45849" rtlCol="0" anchor="b"/>
          <a:lstStyle>
            <a:lvl1pPr algn="r">
              <a:defRPr sz="1200"/>
            </a:lvl1pPr>
          </a:lstStyle>
          <a:p>
            <a:fld id="{F370B687-8ACF-4139-A7C0-7BE6E9B6B8DD}" type="slidenum">
              <a:rPr lang="de-AT" smtClean="0"/>
              <a:pPr/>
              <a:t>‹Nr.›</a:t>
            </a:fld>
            <a:endParaRPr lang="de-AT"/>
          </a:p>
        </p:txBody>
      </p:sp>
    </p:spTree>
    <p:extLst>
      <p:ext uri="{BB962C8B-B14F-4D97-AF65-F5344CB8AC3E}">
        <p14:creationId xmlns:p14="http://schemas.microsoft.com/office/powerpoint/2010/main" val="1291788982"/>
      </p:ext>
    </p:extLst>
  </p:cSld>
  <p:clrMap bg1="lt1" tx1="dk1" bg2="lt2" tx2="dk2" accent1="accent1" accent2="accent2" accent3="accent3" accent4="accent4" accent5="accent5" accent6="accent6" hlink="hlink" folHlink="folHlink"/>
  <p:notesStyle>
    <a:lvl1pPr marL="0" algn="l" defTabSz="872514" rtl="0" eaLnBrk="1" latinLnBrk="0" hangingPunct="1">
      <a:defRPr sz="1100" kern="1200">
        <a:solidFill>
          <a:schemeClr val="tx1"/>
        </a:solidFill>
        <a:latin typeface="+mn-lt"/>
        <a:ea typeface="+mn-ea"/>
        <a:cs typeface="+mn-cs"/>
      </a:defRPr>
    </a:lvl1pPr>
    <a:lvl2pPr marL="436256" algn="l" defTabSz="872514" rtl="0" eaLnBrk="1" latinLnBrk="0" hangingPunct="1">
      <a:defRPr sz="1100" kern="1200">
        <a:solidFill>
          <a:schemeClr val="tx1"/>
        </a:solidFill>
        <a:latin typeface="+mn-lt"/>
        <a:ea typeface="+mn-ea"/>
        <a:cs typeface="+mn-cs"/>
      </a:defRPr>
    </a:lvl2pPr>
    <a:lvl3pPr marL="872514" algn="l" defTabSz="872514" rtl="0" eaLnBrk="1" latinLnBrk="0" hangingPunct="1">
      <a:defRPr sz="1100" kern="1200">
        <a:solidFill>
          <a:schemeClr val="tx1"/>
        </a:solidFill>
        <a:latin typeface="+mn-lt"/>
        <a:ea typeface="+mn-ea"/>
        <a:cs typeface="+mn-cs"/>
      </a:defRPr>
    </a:lvl3pPr>
    <a:lvl4pPr marL="1308771" algn="l" defTabSz="872514" rtl="0" eaLnBrk="1" latinLnBrk="0" hangingPunct="1">
      <a:defRPr sz="1100" kern="1200">
        <a:solidFill>
          <a:schemeClr val="tx1"/>
        </a:solidFill>
        <a:latin typeface="+mn-lt"/>
        <a:ea typeface="+mn-ea"/>
        <a:cs typeface="+mn-cs"/>
      </a:defRPr>
    </a:lvl4pPr>
    <a:lvl5pPr marL="1745026" algn="l" defTabSz="872514" rtl="0" eaLnBrk="1" latinLnBrk="0" hangingPunct="1">
      <a:defRPr sz="1100" kern="1200">
        <a:solidFill>
          <a:schemeClr val="tx1"/>
        </a:solidFill>
        <a:latin typeface="+mn-lt"/>
        <a:ea typeface="+mn-ea"/>
        <a:cs typeface="+mn-cs"/>
      </a:defRPr>
    </a:lvl5pPr>
    <a:lvl6pPr marL="2181282" algn="l" defTabSz="872514" rtl="0" eaLnBrk="1" latinLnBrk="0" hangingPunct="1">
      <a:defRPr sz="1100" kern="1200">
        <a:solidFill>
          <a:schemeClr val="tx1"/>
        </a:solidFill>
        <a:latin typeface="+mn-lt"/>
        <a:ea typeface="+mn-ea"/>
        <a:cs typeface="+mn-cs"/>
      </a:defRPr>
    </a:lvl6pPr>
    <a:lvl7pPr marL="2617539" algn="l" defTabSz="872514" rtl="0" eaLnBrk="1" latinLnBrk="0" hangingPunct="1">
      <a:defRPr sz="1100" kern="1200">
        <a:solidFill>
          <a:schemeClr val="tx1"/>
        </a:solidFill>
        <a:latin typeface="+mn-lt"/>
        <a:ea typeface="+mn-ea"/>
        <a:cs typeface="+mn-cs"/>
      </a:defRPr>
    </a:lvl7pPr>
    <a:lvl8pPr marL="3053796" algn="l" defTabSz="872514" rtl="0" eaLnBrk="1" latinLnBrk="0" hangingPunct="1">
      <a:defRPr sz="1100" kern="1200">
        <a:solidFill>
          <a:schemeClr val="tx1"/>
        </a:solidFill>
        <a:latin typeface="+mn-lt"/>
        <a:ea typeface="+mn-ea"/>
        <a:cs typeface="+mn-cs"/>
      </a:defRPr>
    </a:lvl8pPr>
    <a:lvl9pPr marL="3490053" algn="l" defTabSz="872514"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openxmlformats.org/officeDocument/2006/relationships/image" Target="../media/image7.jpeg"/><Relationship Id="rId5" Type="http://schemas.openxmlformats.org/officeDocument/2006/relationships/diagramColors" Target="../diagrams/colors1.xml"/><Relationship Id="rId10" Type="http://schemas.openxmlformats.org/officeDocument/2006/relationships/image" Target="../media/image6.jpeg"/><Relationship Id="rId4" Type="http://schemas.openxmlformats.org/officeDocument/2006/relationships/diagramQuickStyle" Target="../diagrams/quickStyle1.xml"/><Relationship Id="rId9"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3zeilig m. Produktlogo">
    <p:spTree>
      <p:nvGrpSpPr>
        <p:cNvPr id="1" name=""/>
        <p:cNvGrpSpPr/>
        <p:nvPr/>
      </p:nvGrpSpPr>
      <p:grpSpPr>
        <a:xfrm>
          <a:off x="0" y="0"/>
          <a:ext cx="0" cy="0"/>
          <a:chOff x="0" y="0"/>
          <a:chExt cx="0" cy="0"/>
        </a:xfrm>
      </p:grpSpPr>
      <p:sp>
        <p:nvSpPr>
          <p:cNvPr id="16" name="Titel"/>
          <p:cNvSpPr>
            <a:spLocks noGrp="1"/>
          </p:cNvSpPr>
          <p:nvPr>
            <p:ph type="body" sz="quarter" idx="10" hasCustomPrompt="1"/>
          </p:nvPr>
        </p:nvSpPr>
        <p:spPr>
          <a:xfrm>
            <a:off x="506413" y="4266950"/>
            <a:ext cx="8116887" cy="1106265"/>
          </a:xfrm>
          <a:prstGeom prst="rect">
            <a:avLst/>
          </a:prstGeom>
        </p:spPr>
        <p:txBody>
          <a:bodyPr vert="horz" anchor="t" anchorCtr="0">
            <a:noAutofit/>
          </a:bodyPr>
          <a:lstStyle>
            <a:lvl1pPr marL="0" indent="0">
              <a:buNone/>
              <a:defRPr sz="1800" b="0" i="0" cap="all" baseline="0">
                <a:solidFill>
                  <a:srgbClr val="333333"/>
                </a:solidFill>
                <a:latin typeface="Arial"/>
                <a:cs typeface="Arial"/>
              </a:defRPr>
            </a:lvl1pPr>
          </a:lstStyle>
          <a:p>
            <a:pPr lvl="0"/>
            <a:r>
              <a:rPr lang="de-DE" dirty="0" smtClean="0"/>
              <a:t>Dreizeiligen TITEL EINFÜGEN</a:t>
            </a:r>
            <a:endParaRPr lang="de-DE" dirty="0"/>
          </a:p>
        </p:txBody>
      </p:sp>
      <p:pic>
        <p:nvPicPr>
          <p:cNvPr id="2" name="Bild 1"/>
          <p:cNvPicPr>
            <a:picLocks noChangeAspect="1"/>
          </p:cNvPicPr>
          <p:nvPr userDrawn="1"/>
        </p:nvPicPr>
        <p:blipFill>
          <a:blip r:embed="rId2"/>
          <a:stretch>
            <a:fillRect/>
          </a:stretch>
        </p:blipFill>
        <p:spPr>
          <a:xfrm>
            <a:off x="0" y="-10762"/>
            <a:ext cx="9144000" cy="4090416"/>
          </a:xfrm>
          <a:prstGeom prst="rect">
            <a:avLst/>
          </a:prstGeom>
        </p:spPr>
      </p:pic>
      <p:sp>
        <p:nvSpPr>
          <p:cNvPr id="6" name="Bildplatzhalter 5"/>
          <p:cNvSpPr>
            <a:spLocks noGrp="1"/>
          </p:cNvSpPr>
          <p:nvPr>
            <p:ph type="pic" sz="quarter" idx="11" hasCustomPrompt="1"/>
          </p:nvPr>
        </p:nvSpPr>
        <p:spPr>
          <a:xfrm>
            <a:off x="506412" y="5445806"/>
            <a:ext cx="1936651" cy="818224"/>
          </a:xfrm>
          <a:prstGeom prst="rect">
            <a:avLst/>
          </a:prstGeom>
        </p:spPr>
        <p:txBody>
          <a:bodyPr vert="horz"/>
          <a:lstStyle>
            <a:lvl1pPr marL="0" indent="0">
              <a:buNone/>
              <a:defRPr sz="1400">
                <a:latin typeface="Arial"/>
                <a:cs typeface="Arial"/>
              </a:defRPr>
            </a:lvl1pPr>
          </a:lstStyle>
          <a:p>
            <a:r>
              <a:rPr lang="de-DE" dirty="0" smtClean="0"/>
              <a:t>Kundenlogo einfügen</a:t>
            </a:r>
            <a:endParaRPr lang="de-DE" dirty="0"/>
          </a:p>
        </p:txBody>
      </p:sp>
      <p:sp>
        <p:nvSpPr>
          <p:cNvPr id="13" name="Bildplatzhalter 5"/>
          <p:cNvSpPr>
            <a:spLocks noGrp="1"/>
          </p:cNvSpPr>
          <p:nvPr>
            <p:ph type="pic" sz="quarter" idx="12" hasCustomPrompt="1"/>
          </p:nvPr>
        </p:nvSpPr>
        <p:spPr>
          <a:xfrm>
            <a:off x="2606225" y="5767164"/>
            <a:ext cx="1936651" cy="504825"/>
          </a:xfrm>
          <a:prstGeom prst="rect">
            <a:avLst/>
          </a:prstGeom>
        </p:spPr>
        <p:txBody>
          <a:bodyPr vert="horz"/>
          <a:lstStyle>
            <a:lvl1pPr marL="0" indent="0">
              <a:buNone/>
              <a:defRPr sz="1400">
                <a:latin typeface="Arial"/>
                <a:cs typeface="Arial"/>
              </a:defRPr>
            </a:lvl1pPr>
          </a:lstStyle>
          <a:p>
            <a:r>
              <a:rPr lang="de-DE" dirty="0" smtClean="0"/>
              <a:t>Produktlogo einfügen</a:t>
            </a:r>
            <a:endParaRPr lang="de-DE" dirty="0"/>
          </a:p>
        </p:txBody>
      </p:sp>
      <p:sp>
        <p:nvSpPr>
          <p:cNvPr id="3" name="Rechteck 2"/>
          <p:cNvSpPr/>
          <p:nvPr userDrawn="1"/>
        </p:nvSpPr>
        <p:spPr>
          <a:xfrm>
            <a:off x="1403648" y="6525344"/>
            <a:ext cx="72728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7248931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Zwischendecklatt mit Dreieck">
    <p:spTree>
      <p:nvGrpSpPr>
        <p:cNvPr id="1" name=""/>
        <p:cNvGrpSpPr/>
        <p:nvPr/>
      </p:nvGrpSpPr>
      <p:grpSpPr>
        <a:xfrm>
          <a:off x="0" y="0"/>
          <a:ext cx="0" cy="0"/>
          <a:chOff x="0" y="0"/>
          <a:chExt cx="0" cy="0"/>
        </a:xfrm>
      </p:grpSpPr>
      <p:sp>
        <p:nvSpPr>
          <p:cNvPr id="3" name="Bildplatzhalter 2"/>
          <p:cNvSpPr>
            <a:spLocks noGrp="1"/>
          </p:cNvSpPr>
          <p:nvPr>
            <p:ph type="pic" sz="quarter" idx="19" hasCustomPrompt="1"/>
          </p:nvPr>
        </p:nvSpPr>
        <p:spPr>
          <a:xfrm>
            <a:off x="287525" y="3518234"/>
            <a:ext cx="3024188" cy="2303462"/>
          </a:xfrm>
        </p:spPr>
        <p:txBody>
          <a:bodyPr/>
          <a:lstStyle>
            <a:lvl1pPr>
              <a:defRPr/>
            </a:lvl1pPr>
          </a:lstStyle>
          <a:p>
            <a:r>
              <a:rPr lang="de-AT" dirty="0" smtClean="0"/>
              <a:t>Platz für Bild – Teaser zum Thema</a:t>
            </a:r>
            <a:endParaRPr lang="de-AT" dirty="0"/>
          </a:p>
        </p:txBody>
      </p:sp>
      <p:sp>
        <p:nvSpPr>
          <p:cNvPr id="10" name="Textplatzhalter 25"/>
          <p:cNvSpPr>
            <a:spLocks noGrp="1"/>
          </p:cNvSpPr>
          <p:nvPr>
            <p:ph type="body" sz="quarter" idx="17" hasCustomPrompt="1"/>
          </p:nvPr>
        </p:nvSpPr>
        <p:spPr>
          <a:xfrm>
            <a:off x="3563890" y="3517440"/>
            <a:ext cx="5328965" cy="2322168"/>
          </a:xfrm>
        </p:spPr>
        <p:txBody>
          <a:bodyPr>
            <a:normAutofit/>
          </a:bodyPr>
          <a:lstStyle>
            <a:lvl1pPr marL="0" indent="0">
              <a:buFontTx/>
              <a:buNone/>
              <a:defRPr sz="1400" b="0" baseline="0"/>
            </a:lvl1pPr>
          </a:lstStyle>
          <a:p>
            <a:pPr lvl="0"/>
            <a:r>
              <a:rPr lang="de-DE" dirty="0" smtClean="0"/>
              <a:t>Überblick über die einzelnen Teile der Präsentation (Part 1, Part 2, usw.</a:t>
            </a:r>
          </a:p>
        </p:txBody>
      </p:sp>
      <p:sp>
        <p:nvSpPr>
          <p:cNvPr id="9" name="Titelplatzhalter 1"/>
          <p:cNvSpPr>
            <a:spLocks noGrp="1"/>
          </p:cNvSpPr>
          <p:nvPr>
            <p:ph type="title" hasCustomPrompt="1"/>
          </p:nvPr>
        </p:nvSpPr>
        <p:spPr>
          <a:xfrm>
            <a:off x="437004" y="2780928"/>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3" name="Gerade Verbindung 12"/>
          <p:cNvCxnSpPr/>
          <p:nvPr userDrawn="1"/>
        </p:nvCxnSpPr>
        <p:spPr>
          <a:xfrm>
            <a:off x="287338" y="3391336"/>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7" name="Rechtwinkliges Dreieck 16"/>
          <p:cNvSpPr/>
          <p:nvPr userDrawn="1"/>
        </p:nvSpPr>
        <p:spPr>
          <a:xfrm rot="5400000">
            <a:off x="293004" y="2823195"/>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winkliges Dreieck 11"/>
          <p:cNvSpPr/>
          <p:nvPr userDrawn="1"/>
        </p:nvSpPr>
        <p:spPr>
          <a:xfrm rot="5400000">
            <a:off x="136413" y="-142488"/>
            <a:ext cx="2705473" cy="299734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11"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p:cNvSpPr/>
          <p:nvPr userDrawn="1"/>
        </p:nvSpPr>
        <p:spPr>
          <a:xfrm>
            <a:off x="1403648" y="6525344"/>
            <a:ext cx="705678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08581981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ischendecklatt ohne Dreieck">
    <p:spTree>
      <p:nvGrpSpPr>
        <p:cNvPr id="1" name=""/>
        <p:cNvGrpSpPr/>
        <p:nvPr/>
      </p:nvGrpSpPr>
      <p:grpSpPr>
        <a:xfrm>
          <a:off x="0" y="0"/>
          <a:ext cx="0" cy="0"/>
          <a:chOff x="0" y="0"/>
          <a:chExt cx="0" cy="0"/>
        </a:xfrm>
      </p:grpSpPr>
      <p:sp>
        <p:nvSpPr>
          <p:cNvPr id="3" name="Bildplatzhalter 2"/>
          <p:cNvSpPr>
            <a:spLocks noGrp="1"/>
          </p:cNvSpPr>
          <p:nvPr>
            <p:ph type="pic" sz="quarter" idx="19" hasCustomPrompt="1"/>
          </p:nvPr>
        </p:nvSpPr>
        <p:spPr>
          <a:xfrm>
            <a:off x="287525" y="1565942"/>
            <a:ext cx="3024188" cy="2303462"/>
          </a:xfrm>
        </p:spPr>
        <p:txBody>
          <a:bodyPr/>
          <a:lstStyle>
            <a:lvl1pPr>
              <a:defRPr/>
            </a:lvl1pPr>
          </a:lstStyle>
          <a:p>
            <a:r>
              <a:rPr lang="de-AT" dirty="0" smtClean="0"/>
              <a:t>Platz für Bild – Teaser zum Thema</a:t>
            </a:r>
            <a:endParaRPr lang="de-AT" dirty="0"/>
          </a:p>
        </p:txBody>
      </p:sp>
      <p:sp>
        <p:nvSpPr>
          <p:cNvPr id="10" name="Textplatzhalter 25"/>
          <p:cNvSpPr>
            <a:spLocks noGrp="1"/>
          </p:cNvSpPr>
          <p:nvPr>
            <p:ph type="body" sz="quarter" idx="17" hasCustomPrompt="1"/>
          </p:nvPr>
        </p:nvSpPr>
        <p:spPr>
          <a:xfrm>
            <a:off x="3563890" y="1574704"/>
            <a:ext cx="5328965" cy="4320480"/>
          </a:xfrm>
        </p:spPr>
        <p:txBody>
          <a:bodyPr>
            <a:normAutofit/>
          </a:bodyPr>
          <a:lstStyle>
            <a:lvl1pPr marL="0" indent="0">
              <a:buFontTx/>
              <a:buNone/>
              <a:defRPr sz="1400" b="0" baseline="0"/>
            </a:lvl1pPr>
          </a:lstStyle>
          <a:p>
            <a:pPr lvl="0"/>
            <a:r>
              <a:rPr lang="de-DE" dirty="0" smtClean="0"/>
              <a:t>Überblick über die einzelnen Teile der Präsentation (Part 1, Part 2, usw.</a:t>
            </a:r>
          </a:p>
        </p:txBody>
      </p:sp>
      <p:sp>
        <p:nvSpPr>
          <p:cNvPr id="11" name="Textplatzhalter 25"/>
          <p:cNvSpPr>
            <a:spLocks noGrp="1"/>
          </p:cNvSpPr>
          <p:nvPr>
            <p:ph type="body" sz="quarter" idx="18" hasCustomPrompt="1"/>
          </p:nvPr>
        </p:nvSpPr>
        <p:spPr>
          <a:xfrm>
            <a:off x="287525" y="764704"/>
            <a:ext cx="8569325" cy="648072"/>
          </a:xfrm>
        </p:spPr>
        <p:txBody>
          <a:bodyPr>
            <a:noAutofit/>
          </a:bodyPr>
          <a:lstStyle>
            <a:lvl1pPr marL="0" indent="0">
              <a:buFontTx/>
              <a:buNone/>
              <a:defRPr sz="1600" b="0"/>
            </a:lvl1pPr>
          </a:lstStyle>
          <a:p>
            <a:pPr lvl="0"/>
            <a:r>
              <a:rPr lang="de-DE" dirty="0" err="1" smtClean="0"/>
              <a:t>Übertitelung</a:t>
            </a:r>
            <a:r>
              <a:rPr lang="de-DE" dirty="0" smtClean="0"/>
              <a:t> – zweizeilig</a:t>
            </a:r>
          </a:p>
        </p:txBody>
      </p:sp>
      <p:sp>
        <p:nvSpPr>
          <p:cNvPr id="9"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3" name="Gerade Verbindung 12"/>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7" name="Rechtwinkliges Dreieck 16"/>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12"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0154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rvey design - Tabelle">
    <p:spTree>
      <p:nvGrpSpPr>
        <p:cNvPr id="1" name=""/>
        <p:cNvGrpSpPr/>
        <p:nvPr/>
      </p:nvGrpSpPr>
      <p:grpSpPr>
        <a:xfrm>
          <a:off x="0" y="0"/>
          <a:ext cx="0" cy="0"/>
          <a:chOff x="0" y="0"/>
          <a:chExt cx="0" cy="0"/>
        </a:xfrm>
      </p:grpSpPr>
      <p:sp>
        <p:nvSpPr>
          <p:cNvPr id="4" name="Tabellenplatzhalter 3"/>
          <p:cNvSpPr>
            <a:spLocks noGrp="1"/>
          </p:cNvSpPr>
          <p:nvPr>
            <p:ph type="tbl" sz="quarter" idx="19" hasCustomPrompt="1"/>
          </p:nvPr>
        </p:nvSpPr>
        <p:spPr>
          <a:xfrm>
            <a:off x="287525" y="836712"/>
            <a:ext cx="8569325" cy="5472608"/>
          </a:xfrm>
        </p:spPr>
        <p:txBody>
          <a:bodyPr/>
          <a:lstStyle>
            <a:lvl1pPr>
              <a:defRPr baseline="0"/>
            </a:lvl1pPr>
          </a:lstStyle>
          <a:p>
            <a:r>
              <a:rPr lang="de-AT" dirty="0" smtClean="0"/>
              <a:t>Tabelle für Survey design –  Überschriften links Arial 18, IMAS-rot, fett und rechter Text Arial 14 nicht fett – kein Rahmen, Gitternetz in IMAS-rot, Mittellinie nach links verschieben</a:t>
            </a:r>
            <a:endParaRPr lang="de-AT" dirty="0"/>
          </a:p>
        </p:txBody>
      </p:sp>
      <p:sp>
        <p:nvSpPr>
          <p:cNvPr id="17"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8" name="Gerade Verbindung 17"/>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21" name="Rechtwinkliges Dreieck 20"/>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8"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52698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ndard-Chart - mit Methodik">
    <p:spTree>
      <p:nvGrpSpPr>
        <p:cNvPr id="1" name=""/>
        <p:cNvGrpSpPr/>
        <p:nvPr/>
      </p:nvGrpSpPr>
      <p:grpSpPr>
        <a:xfrm>
          <a:off x="0" y="0"/>
          <a:ext cx="0" cy="0"/>
          <a:chOff x="0" y="0"/>
          <a:chExt cx="0" cy="0"/>
        </a:xfrm>
      </p:grpSpPr>
      <p:graphicFrame>
        <p:nvGraphicFramePr>
          <p:cNvPr id="20" name="Diagramm 19"/>
          <p:cNvGraphicFramePr>
            <a:graphicFrameLocks noChangeAspect="1"/>
          </p:cNvGraphicFramePr>
          <p:nvPr>
            <p:extLst>
              <p:ext uri="{D42A27DB-BD31-4B8C-83A1-F6EECF244321}">
                <p14:modId xmlns:p14="http://schemas.microsoft.com/office/powerpoint/2010/main" val="3076801119"/>
              </p:ext>
            </p:extLst>
          </p:nvPr>
        </p:nvGraphicFramePr>
        <p:xfrm>
          <a:off x="507344" y="620688"/>
          <a:ext cx="7737064" cy="583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1" name="Gerade Verbindung 10"/>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5" name="Rechtwinkliges Dreieck 14"/>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9" name="Picture 2" descr="J:\_VERTEIL\_CD\Design 2015\IMAS_CMYK_Logo_2015_klein1.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45921" y="3380710"/>
            <a:ext cx="764114" cy="477571"/>
          </a:xfrm>
          <a:prstGeom prst="rect">
            <a:avLst/>
          </a:prstGeom>
        </p:spPr>
      </p:pic>
      <p:pic>
        <p:nvPicPr>
          <p:cNvPr id="14" name="Picture 5" descr="J:\A_TEAM\Bilder\Daumen_hoch_0000064711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6223" y="1334423"/>
            <a:ext cx="764114" cy="4775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J:\A_TEAM\Bilder\Fernrohr.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 r="53306"/>
          <a:stretch/>
        </p:blipFill>
        <p:spPr bwMode="auto">
          <a:xfrm>
            <a:off x="4090952" y="5541224"/>
            <a:ext cx="764114" cy="477571"/>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1460" y="3427546"/>
            <a:ext cx="764114" cy="477571"/>
          </a:xfrm>
          <a:prstGeom prst="rect">
            <a:avLst/>
          </a:prstGeom>
        </p:spPr>
      </p:pic>
      <p:sp>
        <p:nvSpPr>
          <p:cNvPr id="21" name="Textfeld 20"/>
          <p:cNvSpPr txBox="1">
            <a:spLocks noChangeAspect="1"/>
          </p:cNvSpPr>
          <p:nvPr/>
        </p:nvSpPr>
        <p:spPr>
          <a:xfrm>
            <a:off x="3543277" y="1843832"/>
            <a:ext cx="1910497" cy="430887"/>
          </a:xfrm>
          <a:prstGeom prst="rect">
            <a:avLst/>
          </a:prstGeom>
          <a:noFill/>
        </p:spPr>
        <p:txBody>
          <a:bodyPr wrap="square" rtlCol="0">
            <a:noAutofit/>
          </a:bodyPr>
          <a:lstStyle/>
          <a:p>
            <a:pPr algn="ctr"/>
            <a:r>
              <a:rPr lang="de-AT" sz="1050" dirty="0" smtClean="0">
                <a:latin typeface="Calibri" panose="020F0502020204030204" pitchFamily="34" charset="0"/>
              </a:rPr>
              <a:t>Wir leben</a:t>
            </a:r>
          </a:p>
          <a:p>
            <a:pPr algn="ctr"/>
            <a:r>
              <a:rPr lang="de-AT" sz="1050" dirty="0" smtClean="0">
                <a:latin typeface="Calibri" panose="020F0502020204030204" pitchFamily="34" charset="0"/>
              </a:rPr>
              <a:t> Qualität</a:t>
            </a:r>
            <a:endParaRPr lang="de-AT" sz="1050" dirty="0">
              <a:latin typeface="Calibri" panose="020F0502020204030204" pitchFamily="34" charset="0"/>
            </a:endParaRPr>
          </a:p>
        </p:txBody>
      </p:sp>
      <p:sp>
        <p:nvSpPr>
          <p:cNvPr id="22" name="Textfeld 21"/>
          <p:cNvSpPr txBox="1">
            <a:spLocks noChangeAspect="1"/>
          </p:cNvSpPr>
          <p:nvPr/>
        </p:nvSpPr>
        <p:spPr>
          <a:xfrm>
            <a:off x="6018500" y="3881720"/>
            <a:ext cx="1910497" cy="430887"/>
          </a:xfrm>
          <a:prstGeom prst="rect">
            <a:avLst/>
          </a:prstGeom>
          <a:noFill/>
        </p:spPr>
        <p:txBody>
          <a:bodyPr wrap="square" rtlCol="0">
            <a:noAutofit/>
          </a:bodyPr>
          <a:lstStyle/>
          <a:p>
            <a:pPr algn="ctr"/>
            <a:r>
              <a:rPr lang="de-AT" sz="1050" dirty="0" smtClean="0">
                <a:latin typeface="Calibri" panose="020F0502020204030204" pitchFamily="34" charset="0"/>
              </a:rPr>
              <a:t>Wir schaffen </a:t>
            </a:r>
          </a:p>
          <a:p>
            <a:pPr algn="ctr"/>
            <a:r>
              <a:rPr lang="de-AT" sz="1050" dirty="0" smtClean="0">
                <a:latin typeface="Calibri" panose="020F0502020204030204" pitchFamily="34" charset="0"/>
              </a:rPr>
              <a:t>neues Wissen</a:t>
            </a:r>
            <a:endParaRPr lang="de-AT" sz="1050" dirty="0">
              <a:latin typeface="Calibri" panose="020F0502020204030204" pitchFamily="34" charset="0"/>
            </a:endParaRPr>
          </a:p>
        </p:txBody>
      </p:sp>
      <p:sp>
        <p:nvSpPr>
          <p:cNvPr id="23" name="Textfeld 22"/>
          <p:cNvSpPr txBox="1">
            <a:spLocks noChangeAspect="1"/>
          </p:cNvSpPr>
          <p:nvPr/>
        </p:nvSpPr>
        <p:spPr>
          <a:xfrm>
            <a:off x="3531146" y="6000090"/>
            <a:ext cx="1910497" cy="430887"/>
          </a:xfrm>
          <a:prstGeom prst="rect">
            <a:avLst/>
          </a:prstGeom>
          <a:noFill/>
        </p:spPr>
        <p:txBody>
          <a:bodyPr wrap="square" rtlCol="0">
            <a:noAutofit/>
          </a:bodyPr>
          <a:lstStyle/>
          <a:p>
            <a:pPr algn="ctr"/>
            <a:r>
              <a:rPr lang="de-AT" sz="1050" dirty="0" smtClean="0">
                <a:latin typeface="Calibri" panose="020F0502020204030204" pitchFamily="34" charset="0"/>
              </a:rPr>
              <a:t>Wir forschen </a:t>
            </a:r>
          </a:p>
          <a:p>
            <a:pPr algn="ctr"/>
            <a:r>
              <a:rPr lang="de-AT" sz="1050" dirty="0" smtClean="0">
                <a:latin typeface="Calibri" panose="020F0502020204030204" pitchFamily="34" charset="0"/>
              </a:rPr>
              <a:t>international</a:t>
            </a:r>
            <a:endParaRPr lang="de-AT" sz="1050" dirty="0">
              <a:latin typeface="Calibri" panose="020F0502020204030204" pitchFamily="34" charset="0"/>
            </a:endParaRPr>
          </a:p>
        </p:txBody>
      </p:sp>
      <p:sp>
        <p:nvSpPr>
          <p:cNvPr id="24" name="Textfeld 23"/>
          <p:cNvSpPr txBox="1">
            <a:spLocks noChangeAspect="1"/>
          </p:cNvSpPr>
          <p:nvPr/>
        </p:nvSpPr>
        <p:spPr>
          <a:xfrm>
            <a:off x="1081195" y="3881720"/>
            <a:ext cx="1910497" cy="430887"/>
          </a:xfrm>
          <a:prstGeom prst="rect">
            <a:avLst/>
          </a:prstGeom>
          <a:noFill/>
        </p:spPr>
        <p:txBody>
          <a:bodyPr wrap="square" rtlCol="0">
            <a:noAutofit/>
          </a:bodyPr>
          <a:lstStyle/>
          <a:p>
            <a:pPr algn="ctr"/>
            <a:r>
              <a:rPr lang="de-AT" sz="1050" dirty="0" smtClean="0">
                <a:latin typeface="Calibri" panose="020F0502020204030204" pitchFamily="34" charset="0"/>
              </a:rPr>
              <a:t>Wir verstehen </a:t>
            </a:r>
          </a:p>
          <a:p>
            <a:pPr algn="ctr"/>
            <a:r>
              <a:rPr lang="de-AT" sz="1050" dirty="0" smtClean="0">
                <a:latin typeface="Calibri" panose="020F0502020204030204" pitchFamily="34" charset="0"/>
              </a:rPr>
              <a:t>Unternehmen</a:t>
            </a:r>
            <a:endParaRPr lang="de-AT" sz="1050" dirty="0">
              <a:latin typeface="Calibri" panose="020F0502020204030204" pitchFamily="34" charset="0"/>
            </a:endParaRPr>
          </a:p>
        </p:txBody>
      </p:sp>
      <p:pic>
        <p:nvPicPr>
          <p:cNvPr id="25" name="Picture 8" descr="J:\_VERTEIL\_CD\Design 2015\Produktlogos\IMAS International mit Sloga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81479" y="3159498"/>
            <a:ext cx="2431745" cy="101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5403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3zeilig m. Bild">
    <p:spTree>
      <p:nvGrpSpPr>
        <p:cNvPr id="1" name=""/>
        <p:cNvGrpSpPr/>
        <p:nvPr/>
      </p:nvGrpSpPr>
      <p:grpSpPr>
        <a:xfrm>
          <a:off x="0" y="0"/>
          <a:ext cx="0" cy="0"/>
          <a:chOff x="0" y="0"/>
          <a:chExt cx="0" cy="0"/>
        </a:xfrm>
      </p:grpSpPr>
      <p:sp>
        <p:nvSpPr>
          <p:cNvPr id="16" name="Titel"/>
          <p:cNvSpPr>
            <a:spLocks noGrp="1"/>
          </p:cNvSpPr>
          <p:nvPr>
            <p:ph type="body" sz="quarter" idx="10" hasCustomPrompt="1"/>
          </p:nvPr>
        </p:nvSpPr>
        <p:spPr>
          <a:xfrm>
            <a:off x="506413" y="4266950"/>
            <a:ext cx="8116887" cy="1106265"/>
          </a:xfrm>
          <a:prstGeom prst="rect">
            <a:avLst/>
          </a:prstGeom>
        </p:spPr>
        <p:txBody>
          <a:bodyPr vert="horz" lIns="0" anchor="t" anchorCtr="0">
            <a:noAutofit/>
          </a:bodyPr>
          <a:lstStyle>
            <a:lvl1pPr marL="0" indent="0">
              <a:buNone/>
              <a:defRPr sz="1800" b="0" i="0" cap="all" baseline="0">
                <a:solidFill>
                  <a:srgbClr val="333333"/>
                </a:solidFill>
                <a:latin typeface="Arial"/>
                <a:cs typeface="Arial"/>
              </a:defRPr>
            </a:lvl1pPr>
          </a:lstStyle>
          <a:p>
            <a:pPr lvl="0"/>
            <a:r>
              <a:rPr lang="de-DE" dirty="0" smtClean="0"/>
              <a:t>Dreizeiligen TITEL EINFÜGEN</a:t>
            </a:r>
            <a:endParaRPr lang="de-DE" dirty="0"/>
          </a:p>
        </p:txBody>
      </p:sp>
      <p:pic>
        <p:nvPicPr>
          <p:cNvPr id="2" name="Bild 1"/>
          <p:cNvPicPr>
            <a:picLocks noChangeAspect="1"/>
          </p:cNvPicPr>
          <p:nvPr userDrawn="1"/>
        </p:nvPicPr>
        <p:blipFill>
          <a:blip r:embed="rId2"/>
          <a:stretch>
            <a:fillRect/>
          </a:stretch>
        </p:blipFill>
        <p:spPr>
          <a:xfrm>
            <a:off x="0" y="-10762"/>
            <a:ext cx="9144000" cy="4090416"/>
          </a:xfrm>
          <a:prstGeom prst="rect">
            <a:avLst/>
          </a:prstGeom>
        </p:spPr>
      </p:pic>
      <p:sp>
        <p:nvSpPr>
          <p:cNvPr id="6" name="Bildplatzhalter 5"/>
          <p:cNvSpPr>
            <a:spLocks noGrp="1"/>
          </p:cNvSpPr>
          <p:nvPr>
            <p:ph type="pic" sz="quarter" idx="11" hasCustomPrompt="1"/>
          </p:nvPr>
        </p:nvSpPr>
        <p:spPr>
          <a:xfrm>
            <a:off x="506412" y="5445806"/>
            <a:ext cx="1936651" cy="818224"/>
          </a:xfrm>
          <a:prstGeom prst="rect">
            <a:avLst/>
          </a:prstGeom>
        </p:spPr>
        <p:txBody>
          <a:bodyPr vert="horz"/>
          <a:lstStyle>
            <a:lvl1pPr marL="0" indent="0">
              <a:buNone/>
              <a:defRPr sz="1400">
                <a:latin typeface="Arial"/>
                <a:cs typeface="Arial"/>
              </a:defRPr>
            </a:lvl1pPr>
          </a:lstStyle>
          <a:p>
            <a:r>
              <a:rPr lang="de-DE" dirty="0" smtClean="0"/>
              <a:t>Kundenlogo einfügen</a:t>
            </a:r>
            <a:endParaRPr lang="de-DE" dirty="0"/>
          </a:p>
        </p:txBody>
      </p:sp>
      <p:sp>
        <p:nvSpPr>
          <p:cNvPr id="8" name="Titel"/>
          <p:cNvSpPr>
            <a:spLocks noGrp="1"/>
          </p:cNvSpPr>
          <p:nvPr>
            <p:ph type="body" sz="quarter" idx="12" hasCustomPrompt="1"/>
          </p:nvPr>
        </p:nvSpPr>
        <p:spPr>
          <a:xfrm>
            <a:off x="107504" y="6442099"/>
            <a:ext cx="8515796" cy="396057"/>
          </a:xfrm>
          <a:prstGeom prst="rect">
            <a:avLst/>
          </a:prstGeom>
          <a:solidFill>
            <a:schemeClr val="bg1"/>
          </a:solidFill>
        </p:spPr>
        <p:txBody>
          <a:bodyPr vert="horz" anchor="t" anchorCtr="0">
            <a:normAutofit/>
          </a:bodyPr>
          <a:lstStyle>
            <a:lvl1pPr marL="295275" indent="0">
              <a:buNone/>
              <a:defRPr sz="1400" b="0" i="0" cap="none" baseline="0">
                <a:solidFill>
                  <a:srgbClr val="333333"/>
                </a:solidFill>
                <a:latin typeface="Arial"/>
                <a:cs typeface="Arial"/>
              </a:defRPr>
            </a:lvl1pPr>
          </a:lstStyle>
          <a:p>
            <a:pPr lvl="0"/>
            <a:r>
              <a:rPr lang="de-DE" dirty="0" smtClean="0"/>
              <a:t>Datum oder Sampleinfo eintragen</a:t>
            </a:r>
            <a:endParaRPr lang="de-DE" dirty="0"/>
          </a:p>
        </p:txBody>
      </p:sp>
      <p:sp>
        <p:nvSpPr>
          <p:cNvPr id="9" name="Bildplatzhalter 5"/>
          <p:cNvSpPr>
            <a:spLocks noGrp="1"/>
          </p:cNvSpPr>
          <p:nvPr>
            <p:ph type="pic" sz="quarter" idx="13" hasCustomPrompt="1"/>
          </p:nvPr>
        </p:nvSpPr>
        <p:spPr>
          <a:xfrm>
            <a:off x="2555776" y="5445806"/>
            <a:ext cx="1936651" cy="818224"/>
          </a:xfrm>
          <a:prstGeom prst="rect">
            <a:avLst/>
          </a:prstGeom>
        </p:spPr>
        <p:txBody>
          <a:bodyPr vert="horz"/>
          <a:lstStyle>
            <a:lvl1pPr marL="0" indent="0">
              <a:buNone/>
              <a:defRPr sz="1400">
                <a:latin typeface="Arial"/>
                <a:cs typeface="Arial"/>
              </a:defRPr>
            </a:lvl1pPr>
          </a:lstStyle>
          <a:p>
            <a:r>
              <a:rPr lang="de-DE" dirty="0" smtClean="0"/>
              <a:t>Foto einfügen</a:t>
            </a:r>
            <a:endParaRPr lang="de-DE" dirty="0"/>
          </a:p>
        </p:txBody>
      </p:sp>
      <p:sp>
        <p:nvSpPr>
          <p:cNvPr id="7" name="Rechteck 6"/>
          <p:cNvSpPr/>
          <p:nvPr userDrawn="1"/>
        </p:nvSpPr>
        <p:spPr>
          <a:xfrm>
            <a:off x="1403648" y="6525344"/>
            <a:ext cx="72728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1953239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2zeiig m. Produktlogo">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2"/>
          <a:stretch>
            <a:fillRect/>
          </a:stretch>
        </p:blipFill>
        <p:spPr>
          <a:xfrm>
            <a:off x="0" y="-10762"/>
            <a:ext cx="9144000" cy="4090416"/>
          </a:xfrm>
          <a:prstGeom prst="rect">
            <a:avLst/>
          </a:prstGeom>
        </p:spPr>
      </p:pic>
      <p:sp>
        <p:nvSpPr>
          <p:cNvPr id="6" name="Bildplatzhalter 5"/>
          <p:cNvSpPr>
            <a:spLocks noGrp="1"/>
          </p:cNvSpPr>
          <p:nvPr>
            <p:ph type="pic" sz="quarter" idx="11" hasCustomPrompt="1"/>
          </p:nvPr>
        </p:nvSpPr>
        <p:spPr>
          <a:xfrm>
            <a:off x="506412" y="5445806"/>
            <a:ext cx="1936651" cy="818224"/>
          </a:xfrm>
          <a:prstGeom prst="rect">
            <a:avLst/>
          </a:prstGeom>
        </p:spPr>
        <p:txBody>
          <a:bodyPr vert="horz"/>
          <a:lstStyle>
            <a:lvl1pPr marL="0" indent="0">
              <a:buNone/>
              <a:defRPr sz="1400">
                <a:latin typeface="Arial"/>
                <a:cs typeface="Arial"/>
              </a:defRPr>
            </a:lvl1pPr>
          </a:lstStyle>
          <a:p>
            <a:r>
              <a:rPr lang="de-DE" dirty="0" smtClean="0"/>
              <a:t>Kundenlogo einfügen</a:t>
            </a:r>
            <a:endParaRPr lang="de-DE" dirty="0"/>
          </a:p>
        </p:txBody>
      </p:sp>
      <p:sp>
        <p:nvSpPr>
          <p:cNvPr id="13" name="Bildplatzhalter 5"/>
          <p:cNvSpPr>
            <a:spLocks noGrp="1"/>
          </p:cNvSpPr>
          <p:nvPr>
            <p:ph type="pic" sz="quarter" idx="12" hasCustomPrompt="1"/>
          </p:nvPr>
        </p:nvSpPr>
        <p:spPr>
          <a:xfrm>
            <a:off x="2606225" y="5767164"/>
            <a:ext cx="1936651" cy="504825"/>
          </a:xfrm>
          <a:prstGeom prst="rect">
            <a:avLst/>
          </a:prstGeom>
        </p:spPr>
        <p:txBody>
          <a:bodyPr vert="horz"/>
          <a:lstStyle>
            <a:lvl1pPr marL="0" indent="0">
              <a:buNone/>
              <a:defRPr sz="1400">
                <a:latin typeface="Arial"/>
                <a:cs typeface="Arial"/>
              </a:defRPr>
            </a:lvl1pPr>
          </a:lstStyle>
          <a:p>
            <a:r>
              <a:rPr lang="de-DE" dirty="0" smtClean="0"/>
              <a:t>Produktlogo einfügen</a:t>
            </a:r>
            <a:endParaRPr lang="de-DE" dirty="0"/>
          </a:p>
        </p:txBody>
      </p:sp>
      <p:sp>
        <p:nvSpPr>
          <p:cNvPr id="7" name="Titel"/>
          <p:cNvSpPr>
            <a:spLocks noGrp="1"/>
          </p:cNvSpPr>
          <p:nvPr>
            <p:ph type="body" sz="quarter" idx="10" hasCustomPrompt="1"/>
          </p:nvPr>
        </p:nvSpPr>
        <p:spPr>
          <a:xfrm>
            <a:off x="506413" y="4266950"/>
            <a:ext cx="8116887" cy="1106265"/>
          </a:xfrm>
          <a:prstGeom prst="rect">
            <a:avLst/>
          </a:prstGeom>
        </p:spPr>
        <p:txBody>
          <a:bodyPr vert="horz" lIns="0" anchor="t" anchorCtr="0">
            <a:noAutofit/>
          </a:bodyPr>
          <a:lstStyle>
            <a:lvl1pPr marL="0" indent="0">
              <a:buNone/>
              <a:defRPr sz="2400" b="0" i="0" cap="all" baseline="0">
                <a:solidFill>
                  <a:srgbClr val="333333"/>
                </a:solidFill>
                <a:latin typeface="Arial"/>
                <a:cs typeface="Arial"/>
              </a:defRPr>
            </a:lvl1pPr>
          </a:lstStyle>
          <a:p>
            <a:pPr lvl="0"/>
            <a:r>
              <a:rPr lang="de-DE" dirty="0" smtClean="0"/>
              <a:t>Zweizeiligen TITEL EINFÜGEN</a:t>
            </a:r>
          </a:p>
          <a:p>
            <a:pPr lvl="0"/>
            <a:endParaRPr lang="de-DE" dirty="0"/>
          </a:p>
        </p:txBody>
      </p:sp>
      <p:sp>
        <p:nvSpPr>
          <p:cNvPr id="8" name="Rechteck 7"/>
          <p:cNvSpPr/>
          <p:nvPr userDrawn="1"/>
        </p:nvSpPr>
        <p:spPr>
          <a:xfrm>
            <a:off x="1403648" y="6525344"/>
            <a:ext cx="72728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10163760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folie 2zeilig m. Bild">
    <p:spTree>
      <p:nvGrpSpPr>
        <p:cNvPr id="1" name=""/>
        <p:cNvGrpSpPr/>
        <p:nvPr/>
      </p:nvGrpSpPr>
      <p:grpSpPr>
        <a:xfrm>
          <a:off x="0" y="0"/>
          <a:ext cx="0" cy="0"/>
          <a:chOff x="0" y="0"/>
          <a:chExt cx="0" cy="0"/>
        </a:xfrm>
      </p:grpSpPr>
      <p:sp>
        <p:nvSpPr>
          <p:cNvPr id="16" name="Titel"/>
          <p:cNvSpPr>
            <a:spLocks noGrp="1"/>
          </p:cNvSpPr>
          <p:nvPr>
            <p:ph type="body" sz="quarter" idx="10" hasCustomPrompt="1"/>
          </p:nvPr>
        </p:nvSpPr>
        <p:spPr>
          <a:xfrm>
            <a:off x="506413" y="4266950"/>
            <a:ext cx="8116887" cy="1106265"/>
          </a:xfrm>
          <a:prstGeom prst="rect">
            <a:avLst/>
          </a:prstGeom>
        </p:spPr>
        <p:txBody>
          <a:bodyPr vert="horz" lIns="0" anchor="t" anchorCtr="0">
            <a:noAutofit/>
          </a:bodyPr>
          <a:lstStyle>
            <a:lvl1pPr marL="0" indent="0">
              <a:buNone/>
              <a:defRPr sz="2400" b="0" i="0" cap="all" baseline="0">
                <a:solidFill>
                  <a:srgbClr val="333333"/>
                </a:solidFill>
                <a:latin typeface="Arial"/>
                <a:cs typeface="Arial"/>
              </a:defRPr>
            </a:lvl1pPr>
          </a:lstStyle>
          <a:p>
            <a:pPr lvl="0"/>
            <a:r>
              <a:rPr lang="de-DE" dirty="0" smtClean="0"/>
              <a:t>Zweizeiligen TITEL EINFÜGEN</a:t>
            </a:r>
          </a:p>
          <a:p>
            <a:pPr lvl="0"/>
            <a:endParaRPr lang="de-DE" dirty="0"/>
          </a:p>
        </p:txBody>
      </p:sp>
      <p:pic>
        <p:nvPicPr>
          <p:cNvPr id="2" name="Bild 1"/>
          <p:cNvPicPr>
            <a:picLocks noChangeAspect="1"/>
          </p:cNvPicPr>
          <p:nvPr userDrawn="1"/>
        </p:nvPicPr>
        <p:blipFill>
          <a:blip r:embed="rId2"/>
          <a:stretch>
            <a:fillRect/>
          </a:stretch>
        </p:blipFill>
        <p:spPr>
          <a:xfrm>
            <a:off x="0" y="-10762"/>
            <a:ext cx="9144000" cy="4090416"/>
          </a:xfrm>
          <a:prstGeom prst="rect">
            <a:avLst/>
          </a:prstGeom>
        </p:spPr>
      </p:pic>
      <p:sp>
        <p:nvSpPr>
          <p:cNvPr id="6" name="Bildplatzhalter 5"/>
          <p:cNvSpPr>
            <a:spLocks noGrp="1"/>
          </p:cNvSpPr>
          <p:nvPr>
            <p:ph type="pic" sz="quarter" idx="11" hasCustomPrompt="1"/>
          </p:nvPr>
        </p:nvSpPr>
        <p:spPr>
          <a:xfrm>
            <a:off x="506412" y="5445806"/>
            <a:ext cx="1936651" cy="818224"/>
          </a:xfrm>
          <a:prstGeom prst="rect">
            <a:avLst/>
          </a:prstGeom>
        </p:spPr>
        <p:txBody>
          <a:bodyPr vert="horz"/>
          <a:lstStyle>
            <a:lvl1pPr marL="0" indent="0">
              <a:buNone/>
              <a:defRPr sz="1400">
                <a:latin typeface="Arial"/>
                <a:cs typeface="Arial"/>
              </a:defRPr>
            </a:lvl1pPr>
          </a:lstStyle>
          <a:p>
            <a:r>
              <a:rPr lang="de-DE" dirty="0" smtClean="0"/>
              <a:t>Kundenlogo einfügen</a:t>
            </a:r>
            <a:endParaRPr lang="de-DE" dirty="0"/>
          </a:p>
        </p:txBody>
      </p:sp>
      <p:sp>
        <p:nvSpPr>
          <p:cNvPr id="8" name="Titel"/>
          <p:cNvSpPr>
            <a:spLocks noGrp="1"/>
          </p:cNvSpPr>
          <p:nvPr>
            <p:ph type="body" sz="quarter" idx="12" hasCustomPrompt="1"/>
          </p:nvPr>
        </p:nvSpPr>
        <p:spPr>
          <a:xfrm>
            <a:off x="107504" y="6442099"/>
            <a:ext cx="8515796" cy="396057"/>
          </a:xfrm>
          <a:prstGeom prst="rect">
            <a:avLst/>
          </a:prstGeom>
          <a:solidFill>
            <a:schemeClr val="bg1"/>
          </a:solidFill>
        </p:spPr>
        <p:txBody>
          <a:bodyPr vert="horz" anchor="t" anchorCtr="0">
            <a:normAutofit/>
          </a:bodyPr>
          <a:lstStyle>
            <a:lvl1pPr marL="295275" indent="0">
              <a:buNone/>
              <a:defRPr sz="1400" b="0" i="0" cap="none" baseline="0">
                <a:solidFill>
                  <a:srgbClr val="333333"/>
                </a:solidFill>
                <a:latin typeface="Arial"/>
                <a:cs typeface="Arial"/>
              </a:defRPr>
            </a:lvl1pPr>
          </a:lstStyle>
          <a:p>
            <a:pPr lvl="0"/>
            <a:r>
              <a:rPr lang="de-DE" dirty="0" smtClean="0"/>
              <a:t>Datum oder Sampleinfo eintragen</a:t>
            </a:r>
            <a:endParaRPr lang="de-DE" dirty="0"/>
          </a:p>
        </p:txBody>
      </p:sp>
      <p:sp>
        <p:nvSpPr>
          <p:cNvPr id="9" name="Bildplatzhalter 5"/>
          <p:cNvSpPr>
            <a:spLocks noGrp="1"/>
          </p:cNvSpPr>
          <p:nvPr>
            <p:ph type="pic" sz="quarter" idx="13" hasCustomPrompt="1"/>
          </p:nvPr>
        </p:nvSpPr>
        <p:spPr>
          <a:xfrm>
            <a:off x="2555776" y="5445806"/>
            <a:ext cx="1936651" cy="818224"/>
          </a:xfrm>
          <a:prstGeom prst="rect">
            <a:avLst/>
          </a:prstGeom>
        </p:spPr>
        <p:txBody>
          <a:bodyPr vert="horz"/>
          <a:lstStyle>
            <a:lvl1pPr marL="0" indent="0">
              <a:buNone/>
              <a:defRPr sz="1400">
                <a:latin typeface="Arial"/>
                <a:cs typeface="Arial"/>
              </a:defRPr>
            </a:lvl1pPr>
          </a:lstStyle>
          <a:p>
            <a:r>
              <a:rPr lang="de-DE" dirty="0" smtClean="0"/>
              <a:t>Foto einfügen</a:t>
            </a:r>
            <a:endParaRPr lang="de-DE" dirty="0"/>
          </a:p>
        </p:txBody>
      </p:sp>
      <p:sp>
        <p:nvSpPr>
          <p:cNvPr id="7" name="Rechteck 6"/>
          <p:cNvSpPr/>
          <p:nvPr userDrawn="1"/>
        </p:nvSpPr>
        <p:spPr>
          <a:xfrm>
            <a:off x="1403648" y="6525344"/>
            <a:ext cx="727280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18272643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Chart ohne Methodik">
    <p:spTree>
      <p:nvGrpSpPr>
        <p:cNvPr id="1" name=""/>
        <p:cNvGrpSpPr/>
        <p:nvPr/>
      </p:nvGrpSpPr>
      <p:grpSpPr>
        <a:xfrm>
          <a:off x="0" y="0"/>
          <a:ext cx="0" cy="0"/>
          <a:chOff x="0" y="0"/>
          <a:chExt cx="0" cy="0"/>
        </a:xfrm>
      </p:grpSpPr>
      <p:pic>
        <p:nvPicPr>
          <p:cNvPr id="3"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4" name="Gerade Verbindung 13"/>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0" name="Frage"/>
          <p:cNvSpPr>
            <a:spLocks noGrp="1"/>
          </p:cNvSpPr>
          <p:nvPr>
            <p:ph type="body" sz="quarter" idx="17" hasCustomPrompt="1"/>
          </p:nvPr>
        </p:nvSpPr>
        <p:spPr>
          <a:xfrm>
            <a:off x="287338" y="764704"/>
            <a:ext cx="8569325" cy="226604"/>
          </a:xfrm>
        </p:spPr>
        <p:txBody>
          <a:bodyPr lIns="0">
            <a:spAutoFit/>
          </a:bodyPr>
          <a:lstStyle>
            <a:lvl1pPr marL="0" indent="0">
              <a:buFontTx/>
              <a:buNone/>
              <a:defRPr sz="900" b="0"/>
            </a:lvl1pPr>
          </a:lstStyle>
          <a:p>
            <a:pPr lvl="0"/>
            <a:r>
              <a:rPr lang="de-DE" dirty="0" smtClean="0"/>
              <a:t>Fragestellung eingeben - durch Klicken bearbeiten</a:t>
            </a:r>
          </a:p>
        </p:txBody>
      </p:sp>
      <p:sp>
        <p:nvSpPr>
          <p:cNvPr id="2" name="Rechtwinkliges Dreieck 1"/>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Chart - mit Methodik">
    <p:spTree>
      <p:nvGrpSpPr>
        <p:cNvPr id="1" name=""/>
        <p:cNvGrpSpPr/>
        <p:nvPr/>
      </p:nvGrpSpPr>
      <p:grpSpPr>
        <a:xfrm>
          <a:off x="0" y="0"/>
          <a:ext cx="0" cy="0"/>
          <a:chOff x="0" y="0"/>
          <a:chExt cx="0" cy="0"/>
        </a:xfrm>
      </p:grpSpPr>
      <p:sp>
        <p:nvSpPr>
          <p:cNvPr id="8"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1" name="Gerade Verbindung 10"/>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2" name="Frage"/>
          <p:cNvSpPr>
            <a:spLocks noGrp="1"/>
          </p:cNvSpPr>
          <p:nvPr>
            <p:ph type="body" sz="quarter" idx="17" hasCustomPrompt="1"/>
          </p:nvPr>
        </p:nvSpPr>
        <p:spPr>
          <a:xfrm>
            <a:off x="287338" y="1052736"/>
            <a:ext cx="8569325" cy="226604"/>
          </a:xfrm>
        </p:spPr>
        <p:txBody>
          <a:bodyPr lIns="0">
            <a:spAutoFit/>
          </a:bodyPr>
          <a:lstStyle>
            <a:lvl1pPr marL="0" indent="0">
              <a:buFontTx/>
              <a:buNone/>
              <a:defRPr sz="900" b="0"/>
            </a:lvl1pPr>
          </a:lstStyle>
          <a:p>
            <a:pPr lvl="0"/>
            <a:r>
              <a:rPr lang="de-DE" dirty="0" smtClean="0"/>
              <a:t>Fragestellung eingeben - durch Klicken bearbeiten</a:t>
            </a:r>
          </a:p>
        </p:txBody>
      </p:sp>
      <p:sp>
        <p:nvSpPr>
          <p:cNvPr id="15" name="Rechtwinkliges Dreieck 14"/>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ge"/>
          <p:cNvSpPr>
            <a:spLocks noGrp="1"/>
          </p:cNvSpPr>
          <p:nvPr>
            <p:ph type="body" sz="quarter" idx="18" hasCustomPrompt="1"/>
          </p:nvPr>
        </p:nvSpPr>
        <p:spPr>
          <a:xfrm>
            <a:off x="293004" y="701840"/>
            <a:ext cx="8569325" cy="288032"/>
          </a:xfrm>
        </p:spPr>
        <p:txBody>
          <a:bodyPr lIns="0" anchor="ctr">
            <a:noAutofit/>
          </a:bodyPr>
          <a:lstStyle>
            <a:lvl1pPr marL="0" indent="0">
              <a:buFontTx/>
              <a:buNone/>
              <a:defRPr sz="1200" b="0"/>
            </a:lvl1pPr>
          </a:lstStyle>
          <a:p>
            <a:pPr lvl="0"/>
            <a:r>
              <a:rPr lang="de-DE" dirty="0" err="1" smtClean="0"/>
              <a:t>Methodikzeile</a:t>
            </a:r>
            <a:r>
              <a:rPr lang="de-DE" dirty="0" smtClean="0"/>
              <a:t> eingeben - durch Klicken bearbeiten</a:t>
            </a:r>
          </a:p>
        </p:txBody>
      </p:sp>
      <p:sp>
        <p:nvSpPr>
          <p:cNvPr id="18"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9"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2092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Chart - mit Methodik">
    <p:spTree>
      <p:nvGrpSpPr>
        <p:cNvPr id="1" name=""/>
        <p:cNvGrpSpPr/>
        <p:nvPr/>
      </p:nvGrpSpPr>
      <p:grpSpPr>
        <a:xfrm>
          <a:off x="0" y="0"/>
          <a:ext cx="0" cy="0"/>
          <a:chOff x="0" y="0"/>
          <a:chExt cx="0" cy="0"/>
        </a:xfrm>
      </p:grpSpPr>
      <p:sp>
        <p:nvSpPr>
          <p:cNvPr id="8"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1" name="Gerade Verbindung 10"/>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2" name="Frage"/>
          <p:cNvSpPr>
            <a:spLocks noGrp="1"/>
          </p:cNvSpPr>
          <p:nvPr>
            <p:ph type="body" sz="quarter" idx="17" hasCustomPrompt="1"/>
          </p:nvPr>
        </p:nvSpPr>
        <p:spPr>
          <a:xfrm>
            <a:off x="287338" y="1052736"/>
            <a:ext cx="8569325" cy="226604"/>
          </a:xfrm>
        </p:spPr>
        <p:txBody>
          <a:bodyPr lIns="0">
            <a:spAutoFit/>
          </a:bodyPr>
          <a:lstStyle>
            <a:lvl1pPr marL="0" indent="0">
              <a:buFontTx/>
              <a:buNone/>
              <a:defRPr sz="900" b="0"/>
            </a:lvl1pPr>
          </a:lstStyle>
          <a:p>
            <a:pPr lvl="0"/>
            <a:r>
              <a:rPr lang="de-DE" dirty="0" smtClean="0"/>
              <a:t>Fragestellung eingeben - durch Klicken bearbeiten</a:t>
            </a:r>
          </a:p>
        </p:txBody>
      </p:sp>
      <p:sp>
        <p:nvSpPr>
          <p:cNvPr id="15" name="Rechtwinkliges Dreieck 14"/>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ge"/>
          <p:cNvSpPr>
            <a:spLocks noGrp="1"/>
          </p:cNvSpPr>
          <p:nvPr>
            <p:ph type="body" sz="quarter" idx="18" hasCustomPrompt="1"/>
          </p:nvPr>
        </p:nvSpPr>
        <p:spPr>
          <a:xfrm>
            <a:off x="293004" y="701840"/>
            <a:ext cx="8569325" cy="288032"/>
          </a:xfrm>
        </p:spPr>
        <p:txBody>
          <a:bodyPr lIns="0" anchor="ctr">
            <a:noAutofit/>
          </a:bodyPr>
          <a:lstStyle>
            <a:lvl1pPr marL="0" indent="0">
              <a:buFontTx/>
              <a:buNone/>
              <a:defRPr sz="1200" b="0"/>
            </a:lvl1pPr>
          </a:lstStyle>
          <a:p>
            <a:pPr lvl="0"/>
            <a:r>
              <a:rPr lang="de-DE" dirty="0" err="1" smtClean="0"/>
              <a:t>Methodikzeile</a:t>
            </a:r>
            <a:r>
              <a:rPr lang="de-DE" dirty="0" smtClean="0"/>
              <a:t> eingeben - durch Klicken bearbeiten</a:t>
            </a:r>
          </a:p>
        </p:txBody>
      </p:sp>
      <p:sp>
        <p:nvSpPr>
          <p:cNvPr id="18"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9"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userDrawn="1"/>
        </p:nvSpPr>
        <p:spPr>
          <a:xfrm>
            <a:off x="1405637" y="6549339"/>
            <a:ext cx="5314275" cy="230832"/>
          </a:xfrm>
          <a:prstGeom prst="rect">
            <a:avLst/>
          </a:prstGeom>
          <a:solidFill>
            <a:schemeClr val="bg1"/>
          </a:solidFill>
        </p:spPr>
        <p:txBody>
          <a:bodyPr wrap="none" rtlCol="0">
            <a:spAutoFit/>
          </a:bodyPr>
          <a:lstStyle/>
          <a:p>
            <a:r>
              <a:rPr lang="de-DE" sz="900" dirty="0" smtClean="0"/>
              <a:t>n=300, OÖ Frauen 16-65 Jahre, n=200, OÖ Männer 16-65 Jahre, Dezember 2020, Archiv-Nr.220042</a:t>
            </a:r>
          </a:p>
        </p:txBody>
      </p:sp>
    </p:spTree>
    <p:extLst>
      <p:ext uri="{BB962C8B-B14F-4D97-AF65-F5344CB8AC3E}">
        <p14:creationId xmlns:p14="http://schemas.microsoft.com/office/powerpoint/2010/main" val="33157267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tandard-Chart - mit Methodik">
    <p:spTree>
      <p:nvGrpSpPr>
        <p:cNvPr id="1" name=""/>
        <p:cNvGrpSpPr/>
        <p:nvPr/>
      </p:nvGrpSpPr>
      <p:grpSpPr>
        <a:xfrm>
          <a:off x="0" y="0"/>
          <a:ext cx="0" cy="0"/>
          <a:chOff x="0" y="0"/>
          <a:chExt cx="0" cy="0"/>
        </a:xfrm>
      </p:grpSpPr>
      <p:sp>
        <p:nvSpPr>
          <p:cNvPr id="8"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1" name="Gerade Verbindung 10"/>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2" name="Frage"/>
          <p:cNvSpPr>
            <a:spLocks noGrp="1"/>
          </p:cNvSpPr>
          <p:nvPr>
            <p:ph type="body" sz="quarter" idx="17" hasCustomPrompt="1"/>
          </p:nvPr>
        </p:nvSpPr>
        <p:spPr>
          <a:xfrm>
            <a:off x="287338" y="1052736"/>
            <a:ext cx="8569325" cy="226604"/>
          </a:xfrm>
        </p:spPr>
        <p:txBody>
          <a:bodyPr lIns="0">
            <a:spAutoFit/>
          </a:bodyPr>
          <a:lstStyle>
            <a:lvl1pPr marL="0" indent="0">
              <a:buFontTx/>
              <a:buNone/>
              <a:defRPr sz="900" b="0"/>
            </a:lvl1pPr>
          </a:lstStyle>
          <a:p>
            <a:pPr lvl="0"/>
            <a:r>
              <a:rPr lang="de-DE" dirty="0" smtClean="0"/>
              <a:t>Fragestellung eingeben - durch Klicken bearbeiten</a:t>
            </a:r>
          </a:p>
        </p:txBody>
      </p:sp>
      <p:sp>
        <p:nvSpPr>
          <p:cNvPr id="15" name="Rechtwinkliges Dreieck 14"/>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ge"/>
          <p:cNvSpPr>
            <a:spLocks noGrp="1"/>
          </p:cNvSpPr>
          <p:nvPr>
            <p:ph type="body" sz="quarter" idx="18" hasCustomPrompt="1"/>
          </p:nvPr>
        </p:nvSpPr>
        <p:spPr>
          <a:xfrm>
            <a:off x="293004" y="701840"/>
            <a:ext cx="8569325" cy="288032"/>
          </a:xfrm>
        </p:spPr>
        <p:txBody>
          <a:bodyPr lIns="0" anchor="ctr">
            <a:noAutofit/>
          </a:bodyPr>
          <a:lstStyle>
            <a:lvl1pPr marL="0" indent="0">
              <a:buFontTx/>
              <a:buNone/>
              <a:defRPr sz="1200" b="0"/>
            </a:lvl1pPr>
          </a:lstStyle>
          <a:p>
            <a:pPr lvl="0"/>
            <a:r>
              <a:rPr lang="de-DE" dirty="0" err="1" smtClean="0"/>
              <a:t>Methodikzeile</a:t>
            </a:r>
            <a:r>
              <a:rPr lang="de-DE" dirty="0" smtClean="0"/>
              <a:t> eingeben - durch Klicken bearbeiten</a:t>
            </a:r>
          </a:p>
        </p:txBody>
      </p:sp>
      <p:sp>
        <p:nvSpPr>
          <p:cNvPr id="18"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9"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userDrawn="1"/>
        </p:nvSpPr>
        <p:spPr>
          <a:xfrm>
            <a:off x="1405636" y="6549339"/>
            <a:ext cx="4966563" cy="230832"/>
          </a:xfrm>
          <a:prstGeom prst="rect">
            <a:avLst/>
          </a:prstGeom>
          <a:solidFill>
            <a:schemeClr val="bg1"/>
          </a:solidFill>
        </p:spPr>
        <p:txBody>
          <a:bodyPr wrap="square" rtlCol="0">
            <a:spAutoFit/>
          </a:bodyPr>
          <a:lstStyle/>
          <a:p>
            <a:r>
              <a:rPr lang="de-DE" sz="900" dirty="0" smtClean="0"/>
              <a:t>n=200, OÖ Männer 16-65 Jahre, Dezember 2020, Archiv-Nr.220042</a:t>
            </a:r>
          </a:p>
        </p:txBody>
      </p:sp>
    </p:spTree>
    <p:extLst>
      <p:ext uri="{BB962C8B-B14F-4D97-AF65-F5344CB8AC3E}">
        <p14:creationId xmlns:p14="http://schemas.microsoft.com/office/powerpoint/2010/main" val="331572677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Chart - mit Erklärung &amp; Methodik">
    <p:spTree>
      <p:nvGrpSpPr>
        <p:cNvPr id="1" name=""/>
        <p:cNvGrpSpPr/>
        <p:nvPr/>
      </p:nvGrpSpPr>
      <p:grpSpPr>
        <a:xfrm>
          <a:off x="0" y="0"/>
          <a:ext cx="0" cy="0"/>
          <a:chOff x="0" y="0"/>
          <a:chExt cx="0" cy="0"/>
        </a:xfrm>
      </p:grpSpPr>
      <p:sp>
        <p:nvSpPr>
          <p:cNvPr id="8" name="Kommentar"/>
          <p:cNvSpPr>
            <a:spLocks noGrp="1"/>
          </p:cNvSpPr>
          <p:nvPr>
            <p:ph type="body" sz="quarter" idx="15" hasCustomPrompt="1"/>
          </p:nvPr>
        </p:nvSpPr>
        <p:spPr>
          <a:xfrm>
            <a:off x="311290" y="5708873"/>
            <a:ext cx="8549245" cy="710554"/>
          </a:xfrm>
          <a:prstGeom prst="rect">
            <a:avLst/>
          </a:prstGeom>
          <a:noFill/>
        </p:spPr>
        <p:txBody>
          <a:bodyPr wrap="square" anchor="t" anchorCtr="0">
            <a:noAutofit/>
          </a:bodyPr>
          <a:lstStyle>
            <a:lvl1pPr marL="0" marR="0" indent="0" algn="l" defTabSz="872514" rtl="0" eaLnBrk="1" fontAlgn="auto" latinLnBrk="0" hangingPunct="1">
              <a:lnSpc>
                <a:spcPct val="100000"/>
              </a:lnSpc>
              <a:spcBef>
                <a:spcPct val="20000"/>
              </a:spcBef>
              <a:spcAft>
                <a:spcPts val="0"/>
              </a:spcAft>
              <a:buClrTx/>
              <a:buSzTx/>
              <a:buFont typeface="Arial" pitchFamily="34" charset="0"/>
              <a:buNone/>
              <a:tabLst/>
              <a:defRPr sz="1100" baseline="0">
                <a:solidFill>
                  <a:schemeClr val="tx1"/>
                </a:solidFill>
              </a:defRPr>
            </a:lvl1pPr>
            <a:lvl3pPr>
              <a:buNone/>
              <a:defRPr/>
            </a:lvl3pPr>
          </a:lstStyle>
          <a:p>
            <a:pPr marL="0" marR="0" lvl="0" indent="0" algn="l" defTabSz="872514" rtl="0" eaLnBrk="1" fontAlgn="auto" latinLnBrk="0" hangingPunct="1">
              <a:lnSpc>
                <a:spcPct val="100000"/>
              </a:lnSpc>
              <a:spcBef>
                <a:spcPct val="20000"/>
              </a:spcBef>
              <a:spcAft>
                <a:spcPts val="0"/>
              </a:spcAft>
              <a:buClrTx/>
              <a:buSzTx/>
              <a:buFont typeface="Arial" pitchFamily="34" charset="0"/>
              <a:buNone/>
              <a:tabLst/>
              <a:defRPr/>
            </a:pPr>
            <a:r>
              <a:rPr kumimoji="0" lang="de-AT" sz="15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Platzhalter für Erklärungen</a:t>
            </a:r>
          </a:p>
          <a:p>
            <a:pPr marL="0" marR="0" lvl="0" indent="0" algn="l" defTabSz="872514" rtl="0" eaLnBrk="1" fontAlgn="auto" latinLnBrk="0" hangingPunct="1">
              <a:lnSpc>
                <a:spcPct val="100000"/>
              </a:lnSpc>
              <a:spcBef>
                <a:spcPct val="20000"/>
              </a:spcBef>
              <a:spcAft>
                <a:spcPts val="0"/>
              </a:spcAft>
              <a:buClrTx/>
              <a:buSzTx/>
              <a:buFont typeface="Arial" pitchFamily="34" charset="0"/>
              <a:buNone/>
              <a:tabLst/>
              <a:defRPr/>
            </a:pPr>
            <a:endParaRPr kumimoji="0" lang="de-AT" sz="15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0" algn="l" defTabSz="872514" rtl="0" eaLnBrk="1" fontAlgn="auto" latinLnBrk="0" hangingPunct="1">
              <a:lnSpc>
                <a:spcPct val="100000"/>
              </a:lnSpc>
              <a:spcBef>
                <a:spcPct val="20000"/>
              </a:spcBef>
              <a:spcAft>
                <a:spcPts val="0"/>
              </a:spcAft>
              <a:buClrTx/>
              <a:buSzTx/>
              <a:buFont typeface="Arial" pitchFamily="34" charset="0"/>
              <a:buNone/>
              <a:tabLst/>
              <a:defRPr/>
            </a:pPr>
            <a:endParaRPr kumimoji="0" lang="de-AT" sz="15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
        <p:nvSpPr>
          <p:cNvPr id="13" name="Titelplatzhalter 1"/>
          <p:cNvSpPr>
            <a:spLocks noGrp="1"/>
          </p:cNvSpPr>
          <p:nvPr>
            <p:ph type="title" hasCustomPrompt="1"/>
          </p:nvPr>
        </p:nvSpPr>
        <p:spPr>
          <a:xfrm>
            <a:off x="437004" y="72000"/>
            <a:ext cx="6727284" cy="576000"/>
          </a:xfrm>
          <a:prstGeom prst="rect">
            <a:avLst/>
          </a:prstGeom>
        </p:spPr>
        <p:txBody>
          <a:bodyPr vert="horz" lIns="87252" tIns="43626" rIns="87252" bIns="43626" rtlCol="0" anchor="b" anchorCtr="0">
            <a:noAutofit/>
          </a:bodyPr>
          <a:lstStyle>
            <a:lvl1pPr>
              <a:defRPr baseline="0">
                <a:solidFill>
                  <a:srgbClr val="A20E2F"/>
                </a:solidFill>
              </a:defRPr>
            </a:lvl1pPr>
          </a:lstStyle>
          <a:p>
            <a:r>
              <a:rPr lang="de-DE" dirty="0" smtClean="0"/>
              <a:t>Titel - durch Klicken bearbeiten (max. zweizeilig)</a:t>
            </a:r>
            <a:endParaRPr lang="de-AT" dirty="0"/>
          </a:p>
        </p:txBody>
      </p:sp>
      <p:cxnSp>
        <p:nvCxnSpPr>
          <p:cNvPr id="15" name="Gerade Verbindung 14"/>
          <p:cNvCxnSpPr/>
          <p:nvPr userDrawn="1"/>
        </p:nvCxnSpPr>
        <p:spPr>
          <a:xfrm>
            <a:off x="287338" y="682408"/>
            <a:ext cx="8568952" cy="0"/>
          </a:xfrm>
          <a:prstGeom prst="line">
            <a:avLst/>
          </a:prstGeom>
          <a:ln w="12700">
            <a:solidFill>
              <a:srgbClr val="A20E2F"/>
            </a:solidFill>
          </a:ln>
          <a:effectLst>
            <a:outerShdw blurRad="50800" dist="38100" dir="2700000" algn="tl"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6" name="Frage"/>
          <p:cNvSpPr>
            <a:spLocks noGrp="1"/>
          </p:cNvSpPr>
          <p:nvPr>
            <p:ph type="body" sz="quarter" idx="17" hasCustomPrompt="1"/>
          </p:nvPr>
        </p:nvSpPr>
        <p:spPr>
          <a:xfrm>
            <a:off x="287338" y="1052736"/>
            <a:ext cx="8569325" cy="226604"/>
          </a:xfrm>
        </p:spPr>
        <p:txBody>
          <a:bodyPr lIns="0">
            <a:spAutoFit/>
          </a:bodyPr>
          <a:lstStyle>
            <a:lvl1pPr marL="0" indent="0">
              <a:buFontTx/>
              <a:buNone/>
              <a:defRPr sz="900" b="0"/>
            </a:lvl1pPr>
          </a:lstStyle>
          <a:p>
            <a:pPr lvl="0"/>
            <a:r>
              <a:rPr lang="de-DE" dirty="0" smtClean="0"/>
              <a:t>Fragestellung eingeben - durch Klicken bearbeiten</a:t>
            </a:r>
          </a:p>
        </p:txBody>
      </p:sp>
      <p:sp>
        <p:nvSpPr>
          <p:cNvPr id="18" name="Rechtwinkliges Dreieck 17"/>
          <p:cNvSpPr/>
          <p:nvPr userDrawn="1"/>
        </p:nvSpPr>
        <p:spPr>
          <a:xfrm rot="5400000">
            <a:off x="293004" y="114267"/>
            <a:ext cx="144000" cy="144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ge"/>
          <p:cNvSpPr>
            <a:spLocks noGrp="1"/>
          </p:cNvSpPr>
          <p:nvPr>
            <p:ph type="body" sz="quarter" idx="18" hasCustomPrompt="1"/>
          </p:nvPr>
        </p:nvSpPr>
        <p:spPr>
          <a:xfrm>
            <a:off x="293004" y="701840"/>
            <a:ext cx="8569325" cy="288032"/>
          </a:xfrm>
        </p:spPr>
        <p:txBody>
          <a:bodyPr lIns="0" anchor="ctr">
            <a:noAutofit/>
          </a:bodyPr>
          <a:lstStyle>
            <a:lvl1pPr marL="0" indent="0">
              <a:buFontTx/>
              <a:buNone/>
              <a:defRPr sz="1200" b="0"/>
            </a:lvl1pPr>
          </a:lstStyle>
          <a:p>
            <a:pPr lvl="0"/>
            <a:r>
              <a:rPr lang="de-DE" dirty="0" err="1" smtClean="0"/>
              <a:t>Methodikzeile</a:t>
            </a:r>
            <a:r>
              <a:rPr lang="de-DE" dirty="0" smtClean="0"/>
              <a:t> eingeben - durch Klicken bearbeiten</a:t>
            </a:r>
          </a:p>
        </p:txBody>
      </p:sp>
      <p:sp>
        <p:nvSpPr>
          <p:cNvPr id="14" name="Foliennummernplatzhalter 19"/>
          <p:cNvSpPr txBox="1">
            <a:spLocks/>
          </p:cNvSpPr>
          <p:nvPr userDrawn="1"/>
        </p:nvSpPr>
        <p:spPr>
          <a:xfrm>
            <a:off x="8388425" y="6309320"/>
            <a:ext cx="576063" cy="437133"/>
          </a:xfrm>
          <a:prstGeom prst="rect">
            <a:avLst/>
          </a:prstGeom>
        </p:spPr>
        <p:txBody>
          <a:bodyPr vert="horz" lIns="87252" tIns="43626" rIns="87252" bIns="0" rtlCol="0" anchor="b" anchorCtr="0"/>
          <a:lstStyle>
            <a:lvl1pPr>
              <a:defRPr>
                <a:solidFill>
                  <a:schemeClr val="tx1">
                    <a:lumMod val="85000"/>
                    <a:lumOff val="15000"/>
                  </a:schemeClr>
                </a:solidFill>
              </a:defRPr>
            </a:lvl1pPr>
          </a:lstStyle>
          <a:p>
            <a:pPr marL="0" marR="0" lvl="0" indent="0" algn="r" defTabSz="872514" rtl="0" eaLnBrk="1" fontAlgn="auto" latinLnBrk="0" hangingPunct="1">
              <a:lnSpc>
                <a:spcPct val="100000"/>
              </a:lnSpc>
              <a:spcBef>
                <a:spcPts val="0"/>
              </a:spcBef>
              <a:spcAft>
                <a:spcPts val="0"/>
              </a:spcAft>
              <a:buClrTx/>
              <a:buSzTx/>
              <a:buFontTx/>
              <a:buNone/>
              <a:tabLst/>
              <a:defRPr/>
            </a:pPr>
            <a:fld id="{6C505A00-A8BC-4B2D-AA89-AE7A5708AFBD}" type="slidenum">
              <a:rPr kumimoji="0" lang="de-AT" sz="11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0" indent="0" algn="r" defTabSz="872514" rtl="0" eaLnBrk="1" fontAlgn="auto" latinLnBrk="0" hangingPunct="1">
                <a:lnSpc>
                  <a:spcPct val="100000"/>
                </a:lnSpc>
                <a:spcBef>
                  <a:spcPts val="0"/>
                </a:spcBef>
                <a:spcAft>
                  <a:spcPts val="0"/>
                </a:spcAft>
                <a:buClrTx/>
                <a:buSzTx/>
                <a:buFontTx/>
                <a:buNone/>
                <a:tabLst/>
                <a:defRPr/>
              </a:pPr>
              <a:t>‹Nr.›</a:t>
            </a:fld>
            <a:endParaRPr kumimoji="0" lang="de-AT" sz="11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endParaRPr>
          </a:p>
        </p:txBody>
      </p:sp>
      <p:pic>
        <p:nvPicPr>
          <p:cNvPr id="10" name="Picture 2" descr="J:\_VERTEIL\_CD\Design 2015\IMAS_CMYK_Logo_2015_klei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8819" y="6439949"/>
            <a:ext cx="1009051"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7681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platzhalter 9"/>
          <p:cNvSpPr>
            <a:spLocks noGrp="1"/>
          </p:cNvSpPr>
          <p:nvPr>
            <p:ph type="body" idx="1"/>
          </p:nvPr>
        </p:nvSpPr>
        <p:spPr>
          <a:xfrm>
            <a:off x="287524" y="980728"/>
            <a:ext cx="8568952" cy="5400600"/>
          </a:xfrm>
          <a:prstGeom prst="rect">
            <a:avLst/>
          </a:prstGeom>
        </p:spPr>
        <p:txBody>
          <a:bodyPr vert="horz" lIns="87252" tIns="43626" rIns="87252" bIns="43626"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p:txBody>
      </p:sp>
      <p:sp>
        <p:nvSpPr>
          <p:cNvPr id="4" name="Textplatzhalter 19"/>
          <p:cNvSpPr txBox="1">
            <a:spLocks/>
          </p:cNvSpPr>
          <p:nvPr userDrawn="1"/>
        </p:nvSpPr>
        <p:spPr>
          <a:xfrm>
            <a:off x="1403648" y="6547068"/>
            <a:ext cx="7056784" cy="230832"/>
          </a:xfrm>
          <a:prstGeom prst="rect">
            <a:avLst/>
          </a:prstGeom>
          <a:noFill/>
        </p:spPr>
        <p:txBody>
          <a:bodyPr wrap="square">
            <a:spAutoFit/>
          </a:bodyPr>
          <a:lstStyle>
            <a:lvl1pPr marL="0" marR="0" indent="0" algn="l" defTabSz="995452" rtl="0" eaLnBrk="1" fontAlgn="auto" latinLnBrk="0" hangingPunct="1">
              <a:lnSpc>
                <a:spcPct val="100000"/>
              </a:lnSpc>
              <a:spcBef>
                <a:spcPct val="20000"/>
              </a:spcBef>
              <a:spcAft>
                <a:spcPts val="0"/>
              </a:spcAft>
              <a:buClrTx/>
              <a:buSzTx/>
              <a:buFont typeface="Arial" pitchFamily="34" charset="0"/>
              <a:buNone/>
              <a:tabLst/>
              <a:defRPr sz="1300" b="0" kern="1200" baseline="0">
                <a:solidFill>
                  <a:srgbClr val="A20E2F"/>
                </a:solidFill>
                <a:latin typeface="Arial" pitchFamily="34" charset="0"/>
                <a:ea typeface="+mn-ea"/>
                <a:cs typeface="Arial" pitchFamily="34" charset="0"/>
              </a:defRPr>
            </a:lvl1pPr>
            <a:lvl2pPr marL="0" indent="0" algn="l" defTabSz="995452" rtl="0" eaLnBrk="1" latinLnBrk="0" hangingPunct="1">
              <a:spcBef>
                <a:spcPct val="20000"/>
              </a:spcBef>
              <a:buClr>
                <a:srgbClr val="800000"/>
              </a:buClr>
              <a:buFontTx/>
              <a:buNone/>
              <a:defRPr sz="1500" kern="1200">
                <a:solidFill>
                  <a:schemeClr val="tx1"/>
                </a:solidFill>
                <a:latin typeface="Arial" pitchFamily="34" charset="0"/>
                <a:ea typeface="+mn-ea"/>
                <a:cs typeface="Arial" pitchFamily="34" charset="0"/>
              </a:defRPr>
            </a:lvl2pPr>
            <a:lvl3pPr marL="783821" indent="-274336" algn="l" defTabSz="995452" rtl="0" eaLnBrk="1" latinLnBrk="0" hangingPunct="1">
              <a:spcBef>
                <a:spcPts val="218"/>
              </a:spcBef>
              <a:buClr>
                <a:srgbClr val="800000"/>
              </a:buClr>
              <a:buFont typeface="Arial" pitchFamily="34" charset="0"/>
              <a:buNone/>
              <a:defRPr sz="1500" kern="1200">
                <a:solidFill>
                  <a:schemeClr val="tx1"/>
                </a:solidFill>
                <a:latin typeface="Arial" pitchFamily="34" charset="0"/>
                <a:ea typeface="+mn-ea"/>
                <a:cs typeface="Arial" pitchFamily="34" charset="0"/>
              </a:defRPr>
            </a:lvl3pPr>
            <a:lvl4pPr marL="1742041" indent="-248864" algn="l" defTabSz="995452" rtl="0" eaLnBrk="1" latinLnBrk="0" hangingPunct="1">
              <a:spcBef>
                <a:spcPct val="20000"/>
              </a:spcBef>
              <a:buFont typeface="Arial" pitchFamily="34" charset="0"/>
              <a:buChar char="–"/>
              <a:defRPr sz="1700" kern="1200">
                <a:solidFill>
                  <a:schemeClr val="tx1"/>
                </a:solidFill>
                <a:latin typeface="Arial" pitchFamily="34" charset="0"/>
                <a:ea typeface="+mn-ea"/>
                <a:cs typeface="Arial" pitchFamily="34" charset="0"/>
              </a:defRPr>
            </a:lvl4pPr>
            <a:lvl5pPr marL="2239767" indent="-248864" algn="l" defTabSz="995452"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2737491"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217"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2943"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0669" indent="-248864" algn="l" defTabSz="995452"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defRPr/>
            </a:pPr>
            <a:r>
              <a:rPr lang="de-AT" sz="900" dirty="0" smtClean="0">
                <a:solidFill>
                  <a:schemeClr val="tx1"/>
                </a:solidFill>
              </a:rPr>
              <a:t>n=300,</a:t>
            </a:r>
            <a:r>
              <a:rPr lang="de-AT" sz="900" baseline="0" dirty="0" smtClean="0">
                <a:solidFill>
                  <a:schemeClr val="tx1"/>
                </a:solidFill>
              </a:rPr>
              <a:t> OÖ Frauen 16-65 Jahre, Dezember 2020, Archiv-Nr.220042</a:t>
            </a:r>
            <a:endParaRPr lang="de-AT" sz="900" dirty="0" smtClean="0">
              <a:solidFill>
                <a:schemeClr val="tx1"/>
              </a:solidFill>
            </a:endParaRPr>
          </a:p>
        </p:txBody>
      </p:sp>
      <p:pic>
        <p:nvPicPr>
          <p:cNvPr id="5" name="Bildplatzhalter 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316416" y="188640"/>
            <a:ext cx="561256" cy="31075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4" r:id="rId3"/>
    <p:sldLayoutId id="2147483675" r:id="rId4"/>
    <p:sldLayoutId id="2147483650" r:id="rId5"/>
    <p:sldLayoutId id="2147483668" r:id="rId6"/>
    <p:sldLayoutId id="2147483677" r:id="rId7"/>
    <p:sldLayoutId id="2147483678" r:id="rId8"/>
    <p:sldLayoutId id="2147483666" r:id="rId9"/>
    <p:sldLayoutId id="2147483673" r:id="rId10"/>
    <p:sldLayoutId id="2147483663" r:id="rId11"/>
    <p:sldLayoutId id="2147483665" r:id="rId12"/>
    <p:sldLayoutId id="2147483676" r:id="rId13"/>
  </p:sldLayoutIdLst>
  <p:transition>
    <p:fade/>
  </p:transition>
  <p:timing>
    <p:tnLst>
      <p:par>
        <p:cTn id="1" dur="indefinite" restart="never" nodeType="tmRoot"/>
      </p:par>
    </p:tnLst>
  </p:timing>
  <p:hf hdr="0" ftr="0" dt="0"/>
  <p:txStyles>
    <p:titleStyle>
      <a:lvl1pPr algn="l" defTabSz="872514" rtl="0" eaLnBrk="1" latinLnBrk="0" hangingPunct="1">
        <a:spcBef>
          <a:spcPct val="0"/>
        </a:spcBef>
        <a:buNone/>
        <a:defRPr sz="1800" b="0" kern="1200">
          <a:solidFill>
            <a:srgbClr val="A20E2F"/>
          </a:solidFill>
          <a:latin typeface="Arial" pitchFamily="34" charset="0"/>
          <a:ea typeface="+mj-ea"/>
          <a:cs typeface="Arial" pitchFamily="34" charset="0"/>
        </a:defRPr>
      </a:lvl1pPr>
    </p:titleStyle>
    <p:body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de-DE"/>
      </a:defPPr>
      <a:lvl1pPr marL="0" algn="l" defTabSz="872514" rtl="0" eaLnBrk="1" latinLnBrk="0" hangingPunct="1">
        <a:defRPr sz="1800" kern="1200">
          <a:solidFill>
            <a:schemeClr val="tx1"/>
          </a:solidFill>
          <a:latin typeface="+mn-lt"/>
          <a:ea typeface="+mn-ea"/>
          <a:cs typeface="+mn-cs"/>
        </a:defRPr>
      </a:lvl1pPr>
      <a:lvl2pPr marL="436256" algn="l" defTabSz="872514" rtl="0" eaLnBrk="1" latinLnBrk="0" hangingPunct="1">
        <a:defRPr sz="1800" kern="1200">
          <a:solidFill>
            <a:schemeClr val="tx1"/>
          </a:solidFill>
          <a:latin typeface="+mn-lt"/>
          <a:ea typeface="+mn-ea"/>
          <a:cs typeface="+mn-cs"/>
        </a:defRPr>
      </a:lvl2pPr>
      <a:lvl3pPr marL="872514" algn="l" defTabSz="872514" rtl="0" eaLnBrk="1" latinLnBrk="0" hangingPunct="1">
        <a:defRPr sz="1800" kern="1200">
          <a:solidFill>
            <a:schemeClr val="tx1"/>
          </a:solidFill>
          <a:latin typeface="+mn-lt"/>
          <a:ea typeface="+mn-ea"/>
          <a:cs typeface="+mn-cs"/>
        </a:defRPr>
      </a:lvl3pPr>
      <a:lvl4pPr marL="1308771" algn="l" defTabSz="872514" rtl="0" eaLnBrk="1" latinLnBrk="0" hangingPunct="1">
        <a:defRPr sz="1800" kern="1200">
          <a:solidFill>
            <a:schemeClr val="tx1"/>
          </a:solidFill>
          <a:latin typeface="+mn-lt"/>
          <a:ea typeface="+mn-ea"/>
          <a:cs typeface="+mn-cs"/>
        </a:defRPr>
      </a:lvl4pPr>
      <a:lvl5pPr marL="1745026" algn="l" defTabSz="872514" rtl="0" eaLnBrk="1" latinLnBrk="0" hangingPunct="1">
        <a:defRPr sz="1800" kern="1200">
          <a:solidFill>
            <a:schemeClr val="tx1"/>
          </a:solidFill>
          <a:latin typeface="+mn-lt"/>
          <a:ea typeface="+mn-ea"/>
          <a:cs typeface="+mn-cs"/>
        </a:defRPr>
      </a:lvl5pPr>
      <a:lvl6pPr marL="2181282" algn="l" defTabSz="872514" rtl="0" eaLnBrk="1" latinLnBrk="0" hangingPunct="1">
        <a:defRPr sz="1800" kern="1200">
          <a:solidFill>
            <a:schemeClr val="tx1"/>
          </a:solidFill>
          <a:latin typeface="+mn-lt"/>
          <a:ea typeface="+mn-ea"/>
          <a:cs typeface="+mn-cs"/>
        </a:defRPr>
      </a:lvl6pPr>
      <a:lvl7pPr marL="2617539" algn="l" defTabSz="872514" rtl="0" eaLnBrk="1" latinLnBrk="0" hangingPunct="1">
        <a:defRPr sz="1800" kern="1200">
          <a:solidFill>
            <a:schemeClr val="tx1"/>
          </a:solidFill>
          <a:latin typeface="+mn-lt"/>
          <a:ea typeface="+mn-ea"/>
          <a:cs typeface="+mn-cs"/>
        </a:defRPr>
      </a:lvl7pPr>
      <a:lvl8pPr marL="3053796" algn="l" defTabSz="872514" rtl="0" eaLnBrk="1" latinLnBrk="0" hangingPunct="1">
        <a:defRPr sz="1800" kern="1200">
          <a:solidFill>
            <a:schemeClr val="tx1"/>
          </a:solidFill>
          <a:latin typeface="+mn-lt"/>
          <a:ea typeface="+mn-ea"/>
          <a:cs typeface="+mn-cs"/>
        </a:defRPr>
      </a:lvl8pPr>
      <a:lvl9pPr marL="3490053" algn="l" defTabSz="8725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0"/>
          </p:nvPr>
        </p:nvSpPr>
        <p:spPr/>
        <p:txBody>
          <a:bodyPr/>
          <a:lstStyle/>
          <a:p>
            <a:r>
              <a:rPr lang="de-AT" sz="2000" b="1" dirty="0" smtClean="0">
                <a:solidFill>
                  <a:schemeClr val="tx1"/>
                </a:solidFill>
              </a:rPr>
              <a:t>Herausforderungen</a:t>
            </a:r>
            <a:r>
              <a:rPr lang="de-AT" sz="2000" b="1" dirty="0">
                <a:solidFill>
                  <a:schemeClr val="tx1"/>
                </a:solidFill>
              </a:rPr>
              <a:t>, Stimmungslage und </a:t>
            </a:r>
            <a:r>
              <a:rPr lang="de-AT" sz="2000" b="1" dirty="0" smtClean="0">
                <a:solidFill>
                  <a:schemeClr val="tx1"/>
                </a:solidFill>
              </a:rPr>
              <a:t>Reflexion der Frauenpolitik in OÖ </a:t>
            </a:r>
          </a:p>
          <a:p>
            <a:r>
              <a:rPr lang="de-AT" sz="1200" b="1" dirty="0" smtClean="0">
                <a:solidFill>
                  <a:schemeClr val="tx1"/>
                </a:solidFill>
              </a:rPr>
              <a:t>t</a:t>
            </a:r>
            <a:r>
              <a:rPr lang="de-AT" sz="1200" b="1" cap="none" dirty="0">
                <a:solidFill>
                  <a:schemeClr val="tx1"/>
                </a:solidFill>
              </a:rPr>
              <a:t>l</a:t>
            </a:r>
            <a:r>
              <a:rPr lang="de-AT" sz="1200" b="1" cap="none" dirty="0" smtClean="0">
                <a:solidFill>
                  <a:schemeClr val="tx1"/>
                </a:solidFill>
              </a:rPr>
              <a:t>w. </a:t>
            </a:r>
            <a:r>
              <a:rPr lang="de-AT" sz="1200" b="1" dirty="0" smtClean="0">
                <a:solidFill>
                  <a:schemeClr val="tx1"/>
                </a:solidFill>
              </a:rPr>
              <a:t>Trenderhebung und </a:t>
            </a:r>
            <a:r>
              <a:rPr lang="de-AT" sz="1200" b="1" dirty="0">
                <a:solidFill>
                  <a:schemeClr val="tx1"/>
                </a:solidFill>
              </a:rPr>
              <a:t>Reflexion der </a:t>
            </a:r>
            <a:r>
              <a:rPr lang="de-AT" sz="1200" b="1" dirty="0" err="1">
                <a:solidFill>
                  <a:schemeClr val="tx1"/>
                </a:solidFill>
              </a:rPr>
              <a:t>oö</a:t>
            </a:r>
            <a:r>
              <a:rPr lang="de-AT" sz="1200" b="1" dirty="0">
                <a:solidFill>
                  <a:schemeClr val="tx1"/>
                </a:solidFill>
              </a:rPr>
              <a:t> Frauen und Männer </a:t>
            </a:r>
            <a:r>
              <a:rPr lang="de-AT" sz="1200" b="1" dirty="0" smtClean="0">
                <a:solidFill>
                  <a:schemeClr val="tx1"/>
                </a:solidFill>
              </a:rPr>
              <a:t>in Zeiten der Corona-Krise </a:t>
            </a:r>
            <a:endParaRPr lang="de-AT" sz="1200" b="1" dirty="0">
              <a:solidFill>
                <a:schemeClr val="tx1"/>
              </a:solidFill>
            </a:endParaRPr>
          </a:p>
        </p:txBody>
      </p:sp>
      <p:sp>
        <p:nvSpPr>
          <p:cNvPr id="20" name="Textplatzhalter 5"/>
          <p:cNvSpPr txBox="1">
            <a:spLocks/>
          </p:cNvSpPr>
          <p:nvPr/>
        </p:nvSpPr>
        <p:spPr>
          <a:xfrm>
            <a:off x="503766" y="6416698"/>
            <a:ext cx="8515796" cy="396057"/>
          </a:xfrm>
          <a:prstGeom prst="rect">
            <a:avLst/>
          </a:prstGeom>
        </p:spPr>
        <p:txBody>
          <a:bodyPr vert="horz" lIns="87252" tIns="43626" rIns="87252" bIns="43626" rtlCol="0">
            <a:normAutofit/>
          </a:bodyPr>
          <a:lstStyle>
            <a:lvl1pPr marL="0" indent="0" algn="l" defTabSz="872514" rtl="0" eaLnBrk="1" latinLnBrk="0" hangingPunct="1">
              <a:spcBef>
                <a:spcPct val="20000"/>
              </a:spcBef>
              <a:buFont typeface="Arial" pitchFamily="34" charset="0"/>
              <a:buNone/>
              <a:defRPr sz="1400" b="0" kern="1200">
                <a:solidFill>
                  <a:schemeClr val="tx1"/>
                </a:solidFill>
                <a:latin typeface="Arial"/>
                <a:ea typeface="+mn-ea"/>
                <a:cs typeface="Arial"/>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de-AT" dirty="0" smtClean="0"/>
              <a:t>Pressekonferenzunterlage </a:t>
            </a:r>
            <a:endParaRPr lang="en-US" dirty="0"/>
          </a:p>
        </p:txBody>
      </p:sp>
      <p:pic>
        <p:nvPicPr>
          <p:cNvPr id="1027" name="Picture 3" descr="J:\P_Team\Logo_understanding why\understanding why_since 197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9" r="969"/>
          <a:stretch/>
        </p:blipFill>
        <p:spPr bwMode="auto">
          <a:xfrm>
            <a:off x="7380312" y="5194892"/>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platzhalt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22" y="5445224"/>
            <a:ext cx="1477812" cy="818224"/>
          </a:xfrm>
          <a:prstGeom prst="rect">
            <a:avLst/>
          </a:prstGeom>
        </p:spPr>
      </p:pic>
    </p:spTree>
    <p:extLst>
      <p:ext uri="{BB962C8B-B14F-4D97-AF65-F5344CB8AC3E}">
        <p14:creationId xmlns:p14="http://schemas.microsoft.com/office/powerpoint/2010/main" val="37008808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796" y="1897335"/>
            <a:ext cx="862012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Aussagen rund um die Betreuung von Familienangehörigen</a:t>
            </a:r>
            <a:endParaRPr lang="de-DE" noProof="0" dirty="0"/>
          </a:p>
        </p:txBody>
      </p:sp>
      <p:sp>
        <p:nvSpPr>
          <p:cNvPr id="6" name="Textplatzhalter 5"/>
          <p:cNvSpPr>
            <a:spLocks noGrp="1"/>
          </p:cNvSpPr>
          <p:nvPr>
            <p:ph type="body" sz="quarter" idx="17"/>
          </p:nvPr>
        </p:nvSpPr>
        <p:spPr/>
        <p:txBody>
          <a:bodyPr/>
          <a:lstStyle/>
          <a:p>
            <a:pPr marL="717550" indent="-631825">
              <a:tabLst>
                <a:tab pos="717550" algn="l"/>
              </a:tabLst>
            </a:pPr>
            <a:r>
              <a:rPr lang="de-DE" noProof="0" dirty="0" smtClean="0"/>
              <a:t>Frage 7/F:	</a:t>
            </a:r>
            <a:r>
              <a:rPr lang="de-DE" dirty="0" smtClean="0"/>
              <a:t>"</a:t>
            </a:r>
            <a:r>
              <a:rPr lang="de-DE" dirty="0"/>
              <a:t>Ich lese Ihnen nun einige Aussagen und Aspekte rund um die </a:t>
            </a:r>
            <a:r>
              <a:rPr lang="de-DE" u="sng" dirty="0"/>
              <a:t>Betreuung von Familienangehörigen</a:t>
            </a:r>
            <a:r>
              <a:rPr lang="de-DE" dirty="0"/>
              <a:t>, also </a:t>
            </a:r>
            <a:r>
              <a:rPr lang="de-DE" dirty="0" smtClean="0"/>
              <a:t>Kinder </a:t>
            </a:r>
            <a:r>
              <a:rPr lang="de-DE" dirty="0"/>
              <a:t>oder zu </a:t>
            </a:r>
            <a:r>
              <a:rPr lang="de-DE" dirty="0" smtClean="0"/>
              <a:t>pflegende </a:t>
            </a:r>
            <a:r>
              <a:rPr lang="de-DE" dirty="0"/>
              <a:t>Eltern, vor. Bitte sagen Sie mir, ob Sie der jeweiligen Aussage voll und ganz, einigermaßen, eher nicht oder überhaupt nicht zustimmen</a:t>
            </a:r>
            <a:r>
              <a:rPr lang="de-DE" dirty="0" smtClean="0"/>
              <a:t>."</a:t>
            </a:r>
          </a:p>
          <a:p>
            <a:pPr marL="717550" indent="-631825">
              <a:tabLst>
                <a:tab pos="717550" algn="l"/>
              </a:tabLst>
            </a:pPr>
            <a:r>
              <a:rPr lang="de-DE" dirty="0" smtClean="0"/>
              <a:t>Frage 7/M:	"</a:t>
            </a:r>
            <a:r>
              <a:rPr lang="de-AT" dirty="0"/>
              <a:t>Denken Sie bitte weiterhin an Frauen in Oberösterreich. Ich lese Ihnen nun einige Aussagen und Aspekte rund um die Betreuung von </a:t>
            </a:r>
            <a:r>
              <a:rPr lang="de-AT" dirty="0" err="1" smtClean="0"/>
              <a:t>Familienange</a:t>
            </a:r>
            <a:r>
              <a:rPr lang="de-AT" dirty="0" smtClean="0"/>
              <a:t>-hörigen</a:t>
            </a:r>
            <a:r>
              <a:rPr lang="de-AT" dirty="0"/>
              <a:t>, also </a:t>
            </a:r>
            <a:r>
              <a:rPr lang="de-AT" dirty="0" smtClean="0"/>
              <a:t>Kinder </a:t>
            </a:r>
            <a:r>
              <a:rPr lang="de-AT" dirty="0"/>
              <a:t>oder zu </a:t>
            </a:r>
            <a:r>
              <a:rPr lang="de-AT" dirty="0" smtClean="0"/>
              <a:t>pflegende </a:t>
            </a:r>
            <a:r>
              <a:rPr lang="de-AT" dirty="0"/>
              <a:t>Eltern, durch Frauen in Oberösterreich vor. Bitte sagen Sie mir, ob Sie der jeweiligen Aussage voll und ganz, einigermaßen, eher nicht oder überhaupt nicht </a:t>
            </a:r>
            <a:r>
              <a:rPr lang="de-AT" dirty="0" smtClean="0"/>
              <a:t>zustimmen."</a:t>
            </a:r>
            <a:endParaRPr lang="de-DE" dirty="0" smtClean="0"/>
          </a:p>
        </p:txBody>
      </p:sp>
      <p:sp>
        <p:nvSpPr>
          <p:cNvPr id="7" name="Textplatzhalter 6"/>
          <p:cNvSpPr>
            <a:spLocks noGrp="1"/>
          </p:cNvSpPr>
          <p:nvPr>
            <p:ph type="body" sz="quarter" idx="18"/>
          </p:nvPr>
        </p:nvSpPr>
        <p:spPr/>
        <p:txBody>
          <a:bodyPr/>
          <a:lstStyle/>
          <a:p>
            <a:pPr marL="85725"/>
            <a:r>
              <a:rPr lang="de-DE" sz="1100" noProof="0" dirty="0" smtClean="0"/>
              <a:t>Basis:  </a:t>
            </a:r>
            <a:r>
              <a:rPr lang="de-DE" sz="1100" dirty="0"/>
              <a:t>OÖ Frauen / OÖ Männer 16-65 Jahre</a:t>
            </a:r>
          </a:p>
        </p:txBody>
      </p:sp>
    </p:spTree>
    <p:extLst>
      <p:ext uri="{BB962C8B-B14F-4D97-AF65-F5344CB8AC3E}">
        <p14:creationId xmlns:p14="http://schemas.microsoft.com/office/powerpoint/2010/main" val="10414863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587971"/>
            <a:ext cx="8553450"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Aussagen rund um das Thema </a:t>
            </a:r>
            <a:r>
              <a:rPr lang="de-AT" dirty="0" smtClean="0"/>
              <a:t>Bildung – Trend</a:t>
            </a:r>
            <a:endParaRPr lang="de-DE" noProof="0" dirty="0"/>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dirty="0"/>
              <a:t>Frage 8/F:	"Ich lese Ihnen nun einige Aussagen und Aspekte rund um das </a:t>
            </a:r>
            <a:r>
              <a:rPr lang="de-DE" u="sng" dirty="0"/>
              <a:t>Thema Bildung</a:t>
            </a:r>
            <a:r>
              <a:rPr lang="de-DE" dirty="0"/>
              <a:t> vor. Bitte sagen Sie mir, ob Sie dieser Aussage voll und ganz, einigermaßen, eher nicht oder überhaupt nicht zustimmen</a:t>
            </a:r>
            <a:r>
              <a:rPr lang="de-DE" dirty="0" smtClean="0"/>
              <a:t>."</a:t>
            </a:r>
            <a:endParaRPr lang="de-DE" dirty="0"/>
          </a:p>
        </p:txBody>
      </p:sp>
      <p:sp>
        <p:nvSpPr>
          <p:cNvPr id="7" name="Textplatzhalter 6"/>
          <p:cNvSpPr>
            <a:spLocks noGrp="1"/>
          </p:cNvSpPr>
          <p:nvPr>
            <p:ph type="body" sz="quarter" idx="18"/>
          </p:nvPr>
        </p:nvSpPr>
        <p:spPr/>
        <p:txBody>
          <a:bodyPr/>
          <a:lstStyle/>
          <a:p>
            <a:pPr marL="85725"/>
            <a:r>
              <a:rPr lang="de-DE" sz="1100" noProof="0" dirty="0" smtClean="0"/>
              <a:t>Basis:  OÖ Frauen 16-65 Jahre</a:t>
            </a:r>
            <a:endParaRPr lang="de-DE" sz="1100" noProof="0" dirty="0"/>
          </a:p>
        </p:txBody>
      </p:sp>
      <p:sp>
        <p:nvSpPr>
          <p:cNvPr id="8" name="Textfeld 7"/>
          <p:cNvSpPr txBox="1"/>
          <p:nvPr/>
        </p:nvSpPr>
        <p:spPr>
          <a:xfrm>
            <a:off x="1403648" y="6220684"/>
            <a:ext cx="5808000" cy="253916"/>
          </a:xfrm>
          <a:prstGeom prst="rect">
            <a:avLst/>
          </a:prstGeom>
          <a:noFill/>
        </p:spPr>
        <p:txBody>
          <a:bodyPr wrap="none" rtlCol="0">
            <a:spAutoFit/>
          </a:bodyPr>
          <a:lstStyle/>
          <a:p>
            <a:r>
              <a:rPr lang="de-AT" sz="1050" dirty="0" smtClean="0">
                <a:solidFill>
                  <a:srgbClr val="FF0000"/>
                </a:solidFill>
              </a:rPr>
              <a:t>Trendanalyse ist mit Vorsicht zu interpretieren, da sich die Items Anzahl deutlich geändert hat!</a:t>
            </a:r>
            <a:endParaRPr lang="de-AT" sz="1050" dirty="0">
              <a:solidFill>
                <a:srgbClr val="FF0000"/>
              </a:solidFill>
            </a:endParaRPr>
          </a:p>
        </p:txBody>
      </p:sp>
    </p:spTree>
    <p:extLst>
      <p:ext uri="{BB962C8B-B14F-4D97-AF65-F5344CB8AC3E}">
        <p14:creationId xmlns:p14="http://schemas.microsoft.com/office/powerpoint/2010/main" val="37811290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a:t>Aussagen rund um das Thema Gesundheit</a:t>
            </a:r>
            <a:endParaRPr lang="de-DE" noProof="0" dirty="0"/>
          </a:p>
        </p:txBody>
      </p:sp>
      <p:sp>
        <p:nvSpPr>
          <p:cNvPr id="6" name="Textplatzhalter 5"/>
          <p:cNvSpPr>
            <a:spLocks noGrp="1"/>
          </p:cNvSpPr>
          <p:nvPr>
            <p:ph type="body" sz="quarter" idx="17"/>
          </p:nvPr>
        </p:nvSpPr>
        <p:spPr/>
        <p:txBody>
          <a:bodyPr/>
          <a:lstStyle/>
          <a:p>
            <a:pPr marL="803275" indent="-717550">
              <a:tabLst>
                <a:tab pos="803275" algn="l"/>
              </a:tabLst>
            </a:pPr>
            <a:r>
              <a:rPr lang="de-DE" noProof="0" dirty="0" smtClean="0"/>
              <a:t>Frage 10/F:	</a:t>
            </a:r>
            <a:r>
              <a:rPr lang="de-DE" dirty="0" smtClean="0"/>
              <a:t>"</a:t>
            </a:r>
            <a:r>
              <a:rPr lang="de-DE" dirty="0"/>
              <a:t>Ich lese Ihnen nun zwei Aussagen rund um das Thema </a:t>
            </a:r>
            <a:r>
              <a:rPr lang="de-DE" u="sng" dirty="0"/>
              <a:t>Gesundheit</a:t>
            </a:r>
            <a:r>
              <a:rPr lang="de-DE" dirty="0"/>
              <a:t> vor. Bitte sagen Sie mir, ob Sie dieser Aussage voll und ganz, einigermaßen, eher nicht oder überhaupt nicht </a:t>
            </a:r>
            <a:r>
              <a:rPr lang="de-DE" dirty="0" smtClean="0"/>
              <a:t>zustimmen."</a:t>
            </a:r>
            <a:endParaRPr lang="de-DE" i="1" dirty="0"/>
          </a:p>
          <a:p>
            <a:pPr marL="803275" indent="-717550">
              <a:tabLst>
                <a:tab pos="803275" algn="l"/>
              </a:tabLst>
            </a:pPr>
            <a:r>
              <a:rPr lang="de-DE" dirty="0" smtClean="0"/>
              <a:t>Frage 10/M:	"</a:t>
            </a:r>
            <a:r>
              <a:rPr lang="de-DE" dirty="0"/>
              <a:t>Ich lese Ihnen nun zwei Aussagen rund um das Thema </a:t>
            </a:r>
            <a:r>
              <a:rPr lang="de-DE" u="sng" dirty="0"/>
              <a:t>Gesundheit</a:t>
            </a:r>
            <a:r>
              <a:rPr lang="de-DE" dirty="0"/>
              <a:t> in Bezug auf Frauen in Oberösterreich vor. Bitte sagen Sie mir, ob Sie dieser Aussage voll und ganz, einigermaßen, eher nicht oder überhaupt nicht </a:t>
            </a:r>
            <a:r>
              <a:rPr lang="de-DE" dirty="0" smtClean="0"/>
              <a:t>zustimmen."</a:t>
            </a:r>
            <a:endParaRPr lang="de-DE" dirty="0"/>
          </a:p>
        </p:txBody>
      </p:sp>
      <p:sp>
        <p:nvSpPr>
          <p:cNvPr id="7" name="Textplatzhalter 6"/>
          <p:cNvSpPr>
            <a:spLocks noGrp="1"/>
          </p:cNvSpPr>
          <p:nvPr>
            <p:ph type="body" sz="quarter" idx="18"/>
          </p:nvPr>
        </p:nvSpPr>
        <p:spPr/>
        <p:txBody>
          <a:bodyPr/>
          <a:lstStyle/>
          <a:p>
            <a:pPr marL="85725"/>
            <a:r>
              <a:rPr lang="de-DE" sz="1100" noProof="0" dirty="0" smtClean="0"/>
              <a:t>Basis:  </a:t>
            </a:r>
            <a:r>
              <a:rPr lang="de-DE" sz="1100" dirty="0"/>
              <a:t>OÖ Frauen / OÖ Männer 16-65 Jahre</a:t>
            </a: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22165"/>
            <a:ext cx="85344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86406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a:t>Zufriedenheit mit der Frauenpolitik in </a:t>
            </a:r>
            <a:r>
              <a:rPr lang="de-AT" dirty="0" smtClean="0"/>
              <a:t>Oberösterreich – Trend</a:t>
            </a:r>
            <a:endParaRPr lang="de-DE" noProof="0" dirty="0"/>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noProof="0" dirty="0" smtClean="0"/>
              <a:t>Frage 3:	</a:t>
            </a:r>
            <a:r>
              <a:rPr lang="de-DE" dirty="0" smtClean="0"/>
              <a:t>"</a:t>
            </a:r>
            <a:r>
              <a:rPr lang="de-DE" dirty="0"/>
              <a:t>Wie zufrieden sind Sie mit der Frauenpolitik in Oberösterreich, also dem Engagement der oberösterreichischen Landesregierung für Frauenfragen? Würden Sie sagen sehr zufrieden, einigermaßen zufrieden, eher nicht oder überhaupt nicht zufrieden</a:t>
            </a:r>
            <a:r>
              <a:rPr lang="de-DE" dirty="0" smtClean="0"/>
              <a:t>?"</a:t>
            </a:r>
            <a:r>
              <a:rPr lang="de-DE" i="1" dirty="0" smtClean="0"/>
              <a:t>  </a:t>
            </a:r>
            <a:endParaRPr lang="de-DE" i="1" dirty="0"/>
          </a:p>
        </p:txBody>
      </p:sp>
      <p:sp>
        <p:nvSpPr>
          <p:cNvPr id="7" name="Textplatzhalter 6"/>
          <p:cNvSpPr>
            <a:spLocks noGrp="1"/>
          </p:cNvSpPr>
          <p:nvPr>
            <p:ph type="body" sz="quarter" idx="18"/>
          </p:nvPr>
        </p:nvSpPr>
        <p:spPr/>
        <p:txBody>
          <a:bodyPr/>
          <a:lstStyle/>
          <a:p>
            <a:pPr marL="85725"/>
            <a:r>
              <a:rPr lang="de-DE" sz="1100" noProof="0" dirty="0" smtClean="0"/>
              <a:t>Basis:  OÖ Frauen 16-65 Jahre</a:t>
            </a:r>
            <a:endParaRPr lang="de-DE" sz="1100" noProof="0"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2002879"/>
            <a:ext cx="854392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75116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562819"/>
            <a:ext cx="855345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Eindruck der Umsetzung der ausgewählten frauenpolitischen Handlungsfelder</a:t>
            </a:r>
            <a:endParaRPr lang="de-DE" noProof="0" dirty="0"/>
          </a:p>
        </p:txBody>
      </p:sp>
      <p:sp>
        <p:nvSpPr>
          <p:cNvPr id="6" name="Textplatzhalter 5"/>
          <p:cNvSpPr>
            <a:spLocks noGrp="1"/>
          </p:cNvSpPr>
          <p:nvPr>
            <p:ph type="body" sz="quarter" idx="17"/>
          </p:nvPr>
        </p:nvSpPr>
        <p:spPr/>
        <p:txBody>
          <a:bodyPr/>
          <a:lstStyle/>
          <a:p>
            <a:pPr marL="717550" indent="-631825">
              <a:tabLst>
                <a:tab pos="717550" algn="l"/>
              </a:tabLst>
            </a:pPr>
            <a:r>
              <a:rPr lang="de-DE" noProof="0" dirty="0" smtClean="0"/>
              <a:t>Frage 13:	</a:t>
            </a:r>
            <a:r>
              <a:rPr lang="de-DE" dirty="0" smtClean="0"/>
              <a:t>"</a:t>
            </a:r>
            <a:r>
              <a:rPr lang="de-DE" dirty="0"/>
              <a:t>Ich lese Ihnen nun unterschiedliche frauenpolitische Handlungsfelder vor. Bitte sagen Sie mir bitte zu jedem, ob Sie in den letzten drei Jahren eine Verbesserung oder Verschlechterung bzw. gar keine Veränderung wahrgenommen haben</a:t>
            </a:r>
            <a:r>
              <a:rPr lang="de-DE" dirty="0" smtClean="0"/>
              <a:t>."</a:t>
            </a:r>
            <a:endParaRPr lang="de-DE" i="1" dirty="0"/>
          </a:p>
        </p:txBody>
      </p:sp>
      <p:sp>
        <p:nvSpPr>
          <p:cNvPr id="7" name="Textplatzhalter 6"/>
          <p:cNvSpPr>
            <a:spLocks noGrp="1"/>
          </p:cNvSpPr>
          <p:nvPr>
            <p:ph type="body" sz="quarter" idx="18"/>
          </p:nvPr>
        </p:nvSpPr>
        <p:spPr/>
        <p:txBody>
          <a:bodyPr/>
          <a:lstStyle/>
          <a:p>
            <a:pPr marL="85725"/>
            <a:r>
              <a:rPr lang="de-DE" sz="1100" noProof="0" dirty="0" smtClean="0"/>
              <a:t>Basis:  </a:t>
            </a:r>
            <a:r>
              <a:rPr lang="de-DE" sz="1100" dirty="0"/>
              <a:t>OÖ Frauen / OÖ Männer 16-65 Jahre</a:t>
            </a:r>
          </a:p>
        </p:txBody>
      </p:sp>
    </p:spTree>
    <p:extLst>
      <p:ext uri="{BB962C8B-B14F-4D97-AF65-F5344CB8AC3E}">
        <p14:creationId xmlns:p14="http://schemas.microsoft.com/office/powerpoint/2010/main" val="27377200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918295"/>
            <a:ext cx="856297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Auswirkung der Corona-Krise auf die </a:t>
            </a:r>
            <a:r>
              <a:rPr lang="de-AT" dirty="0" smtClean="0"/>
              <a:t>Gleichstellung </a:t>
            </a:r>
            <a:r>
              <a:rPr lang="de-AT" dirty="0"/>
              <a:t>von Frauen und Männern?</a:t>
            </a:r>
            <a:endParaRPr lang="de-DE" noProof="0" dirty="0"/>
          </a:p>
        </p:txBody>
      </p:sp>
      <p:sp>
        <p:nvSpPr>
          <p:cNvPr id="6" name="Textplatzhalter 5"/>
          <p:cNvSpPr>
            <a:spLocks noGrp="1"/>
          </p:cNvSpPr>
          <p:nvPr>
            <p:ph type="body" sz="quarter" idx="17"/>
          </p:nvPr>
        </p:nvSpPr>
        <p:spPr/>
        <p:txBody>
          <a:bodyPr/>
          <a:lstStyle/>
          <a:p>
            <a:pPr marL="717550" indent="-631825">
              <a:tabLst>
                <a:tab pos="717550" algn="l"/>
              </a:tabLst>
            </a:pPr>
            <a:r>
              <a:rPr lang="de-DE" noProof="0" dirty="0" smtClean="0"/>
              <a:t>Frage 11:	</a:t>
            </a:r>
            <a:r>
              <a:rPr lang="de-DE" dirty="0" smtClean="0"/>
              <a:t>"</a:t>
            </a:r>
            <a:r>
              <a:rPr lang="de-DE" dirty="0"/>
              <a:t>Glauben Sie, dass sich die Corona-Krise in den kommenden Jahren auf die Gleichstellung von Frauen und Männern in Beruf, Familie und Gesellschaft eher positiv oder eher negativ </a:t>
            </a:r>
            <a:r>
              <a:rPr lang="de-DE" dirty="0" smtClean="0"/>
              <a:t>auswirkt, </a:t>
            </a:r>
            <a:r>
              <a:rPr lang="de-DE" dirty="0"/>
              <a:t>oder wird sich die Corona-Krise darauf nicht </a:t>
            </a:r>
            <a:r>
              <a:rPr lang="de-DE" dirty="0" smtClean="0"/>
              <a:t>auswirken?"</a:t>
            </a:r>
            <a:endParaRPr lang="de-DE" i="1" dirty="0"/>
          </a:p>
        </p:txBody>
      </p:sp>
      <p:sp>
        <p:nvSpPr>
          <p:cNvPr id="7" name="Textplatzhalter 6"/>
          <p:cNvSpPr>
            <a:spLocks noGrp="1"/>
          </p:cNvSpPr>
          <p:nvPr>
            <p:ph type="body" sz="quarter" idx="18"/>
          </p:nvPr>
        </p:nvSpPr>
        <p:spPr/>
        <p:txBody>
          <a:bodyPr/>
          <a:lstStyle/>
          <a:p>
            <a:pPr marL="85725"/>
            <a:r>
              <a:rPr lang="de-DE" sz="1100" noProof="0" dirty="0" smtClean="0"/>
              <a:t>Basis:  </a:t>
            </a:r>
            <a:r>
              <a:rPr lang="de-DE" sz="1100" dirty="0"/>
              <a:t>OÖ Frauen / OÖ Männer 16-65 Jahre</a:t>
            </a:r>
          </a:p>
        </p:txBody>
      </p:sp>
    </p:spTree>
    <p:extLst>
      <p:ext uri="{BB962C8B-B14F-4D97-AF65-F5344CB8AC3E}">
        <p14:creationId xmlns:p14="http://schemas.microsoft.com/office/powerpoint/2010/main" val="32576279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noProof="0" dirty="0" smtClean="0"/>
              <a:t>Management Summary 1</a:t>
            </a:r>
            <a:endParaRPr lang="de-DE" noProof="0" dirty="0"/>
          </a:p>
        </p:txBody>
      </p:sp>
      <p:sp>
        <p:nvSpPr>
          <p:cNvPr id="10" name="Textplatzhalter 5"/>
          <p:cNvSpPr txBox="1">
            <a:spLocks/>
          </p:cNvSpPr>
          <p:nvPr/>
        </p:nvSpPr>
        <p:spPr>
          <a:xfrm>
            <a:off x="257474" y="777875"/>
            <a:ext cx="8635701" cy="5594350"/>
          </a:xfrm>
          <a:prstGeom prst="rect">
            <a:avLst/>
          </a:prstGeom>
        </p:spPr>
        <p:txBody>
          <a:bodyPr>
            <a:noAutofit/>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10000"/>
              </a:lnSpc>
              <a:spcBef>
                <a:spcPts val="0"/>
              </a:spcBef>
              <a:spcAft>
                <a:spcPts val="300"/>
              </a:spcAft>
            </a:pPr>
            <a:endParaRPr lang="de-DE" sz="800" dirty="0" smtClean="0"/>
          </a:p>
          <a:p>
            <a:pPr algn="just">
              <a:lnSpc>
                <a:spcPct val="110000"/>
              </a:lnSpc>
              <a:spcBef>
                <a:spcPts val="0"/>
              </a:spcBef>
              <a:spcAft>
                <a:spcPts val="300"/>
              </a:spcAft>
            </a:pPr>
            <a:r>
              <a:rPr lang="de-DE" sz="1300" b="1" u="sng" dirty="0"/>
              <a:t>OÖ Frauen </a:t>
            </a:r>
            <a:r>
              <a:rPr lang="de-DE" sz="1300" b="1" u="sng" dirty="0" smtClean="0"/>
              <a:t>strahlen </a:t>
            </a:r>
            <a:r>
              <a:rPr lang="de-DE" sz="1300" b="1" u="sng" dirty="0"/>
              <a:t>eine hohe Zufriedenheit mit ihrer Lebenssituation </a:t>
            </a:r>
            <a:r>
              <a:rPr lang="de-DE" sz="1300" b="1" u="sng" dirty="0" smtClean="0"/>
              <a:t>aus</a:t>
            </a:r>
          </a:p>
          <a:p>
            <a:pPr marL="285750" indent="-285750" algn="just">
              <a:lnSpc>
                <a:spcPct val="110000"/>
              </a:lnSpc>
              <a:spcBef>
                <a:spcPts val="0"/>
              </a:spcBef>
              <a:spcAft>
                <a:spcPts val="300"/>
              </a:spcAft>
              <a:buFont typeface="Arial" panose="020B0604020202020204" pitchFamily="34" charset="0"/>
              <a:buChar char="•"/>
            </a:pPr>
            <a:r>
              <a:rPr lang="de-DE" sz="1300" dirty="0" smtClean="0"/>
              <a:t>Frauen im Alter von 16 bis 65 Jahren in Oberösterreich sind von einer hohen Zufriedenheit mit ihrer eigenen Lebenssituation geprägt: Rund drei Fünftel der Frauen (62%) sind mit </a:t>
            </a:r>
            <a:r>
              <a:rPr lang="de-DE" sz="1300" b="1" dirty="0" smtClean="0"/>
              <a:t>ihrem Status quo im Leben sehr zufrieden</a:t>
            </a:r>
            <a:r>
              <a:rPr lang="de-DE" sz="1300" dirty="0" smtClean="0"/>
              <a:t>, weitere 33 Prozent einigermaßen. Dabei zeichnen sich nur marginale Unterschiede in den soziodemografischen Gruppen ab.</a:t>
            </a:r>
          </a:p>
          <a:p>
            <a:pPr marL="285750" indent="-285750" algn="just">
              <a:lnSpc>
                <a:spcPct val="110000"/>
              </a:lnSpc>
              <a:spcBef>
                <a:spcPts val="0"/>
              </a:spcBef>
              <a:spcAft>
                <a:spcPts val="300"/>
              </a:spcAft>
              <a:buFont typeface="Arial" panose="020B0604020202020204" pitchFamily="34" charset="0"/>
              <a:buChar char="•"/>
            </a:pPr>
            <a:r>
              <a:rPr lang="de-DE" sz="1300" dirty="0" smtClean="0"/>
              <a:t>Die Ergebnisse sind im Trend zur Erhebung im Jahr 2017 sehr stabil. Die Corona-Krise und deren Herausforderungen hatte somit auf die allgemeine Lebenszufriedenheit scheinbar bisher keinen massiven Einfluss. </a:t>
            </a:r>
          </a:p>
          <a:p>
            <a:pPr marL="285750" indent="-285750" algn="just">
              <a:lnSpc>
                <a:spcPct val="110000"/>
              </a:lnSpc>
              <a:spcBef>
                <a:spcPts val="0"/>
              </a:spcBef>
              <a:spcAft>
                <a:spcPts val="300"/>
              </a:spcAft>
              <a:buFont typeface="Arial" panose="020B0604020202020204" pitchFamily="34" charset="0"/>
              <a:buChar char="•"/>
            </a:pPr>
            <a:endParaRPr lang="de-DE" sz="1300" dirty="0" smtClean="0"/>
          </a:p>
          <a:p>
            <a:pPr algn="just">
              <a:lnSpc>
                <a:spcPct val="110000"/>
              </a:lnSpc>
              <a:spcBef>
                <a:spcPts val="0"/>
              </a:spcBef>
              <a:spcAft>
                <a:spcPts val="300"/>
              </a:spcAft>
            </a:pPr>
            <a:r>
              <a:rPr lang="de-DE" sz="1300" b="1" u="sng" dirty="0" smtClean="0"/>
              <a:t>Die Bedeutung von Familie, Freunden und Freizeit steht </a:t>
            </a:r>
            <a:r>
              <a:rPr lang="de-DE" sz="1300" b="1" u="sng" dirty="0"/>
              <a:t>klar </a:t>
            </a:r>
            <a:r>
              <a:rPr lang="de-DE" sz="1300" b="1" u="sng" dirty="0" smtClean="0"/>
              <a:t>vor dem Beruf – Wunsch nach Vereinbarung beider Welten steigt deutlich!</a:t>
            </a:r>
            <a:endParaRPr lang="de-DE" sz="1300" b="1" u="sng" dirty="0"/>
          </a:p>
          <a:p>
            <a:pPr marL="285750" indent="-285750" algn="just">
              <a:lnSpc>
                <a:spcPct val="110000"/>
              </a:lnSpc>
              <a:spcBef>
                <a:spcPts val="0"/>
              </a:spcBef>
              <a:spcAft>
                <a:spcPts val="300"/>
              </a:spcAft>
              <a:buFont typeface="Arial" panose="020B0604020202020204" pitchFamily="34" charset="0"/>
              <a:buChar char="•"/>
            </a:pPr>
            <a:r>
              <a:rPr lang="de-DE" sz="1300" dirty="0"/>
              <a:t>In den Lebenszielen der Frauen </a:t>
            </a:r>
            <a:r>
              <a:rPr lang="de-DE" sz="1300" dirty="0" smtClean="0"/>
              <a:t>nehmen Familie, Freunde und Freizeit </a:t>
            </a:r>
            <a:r>
              <a:rPr lang="de-DE" sz="1300" dirty="0"/>
              <a:t>einen besonders hohen Stellenwert ein: Für </a:t>
            </a:r>
            <a:r>
              <a:rPr lang="de-DE" sz="1300" dirty="0" smtClean="0"/>
              <a:t>die Hälfte der </a:t>
            </a:r>
            <a:r>
              <a:rPr lang="de-DE" sz="1300" dirty="0"/>
              <a:t>Frauen im Alter von 16 bis 65 Jahren in Oberösterreich (</a:t>
            </a:r>
            <a:r>
              <a:rPr lang="de-DE" sz="1300" dirty="0" smtClean="0"/>
              <a:t>50%) sind </a:t>
            </a:r>
            <a:r>
              <a:rPr lang="de-DE" sz="1300" dirty="0"/>
              <a:t>die </a:t>
            </a:r>
            <a:r>
              <a:rPr lang="de-DE" sz="1300" dirty="0" smtClean="0"/>
              <a:t>Familie, die Freunde und die Freizeit </a:t>
            </a:r>
            <a:r>
              <a:rPr lang="de-DE" sz="1300" dirty="0"/>
              <a:t>von größerer Bedeutung als der Beruf. Dabei zeigen sich </a:t>
            </a:r>
            <a:r>
              <a:rPr lang="de-DE" sz="1300" b="1" dirty="0" smtClean="0"/>
              <a:t>nicht berufstätige Frauen </a:t>
            </a:r>
            <a:r>
              <a:rPr lang="de-DE" sz="1300" dirty="0" smtClean="0"/>
              <a:t>noch einmal</a:t>
            </a:r>
            <a:r>
              <a:rPr lang="de-DE" sz="1300" b="1" dirty="0" smtClean="0"/>
              <a:t> </a:t>
            </a:r>
            <a:r>
              <a:rPr lang="de-DE" sz="1300" b="1" dirty="0"/>
              <a:t>stärker </a:t>
            </a:r>
            <a:r>
              <a:rPr lang="de-DE" sz="1300" b="1" dirty="0" smtClean="0"/>
              <a:t>auf Familie, Freunde und Freizeit orientiert </a:t>
            </a:r>
            <a:r>
              <a:rPr lang="de-DE" sz="1300" dirty="0"/>
              <a:t>als ihre soziale </a:t>
            </a:r>
            <a:r>
              <a:rPr lang="de-DE" sz="1300" dirty="0" smtClean="0"/>
              <a:t>Gegengruppe der berufstätigen Frauen. </a:t>
            </a:r>
            <a:r>
              <a:rPr lang="de-DE" sz="1300" dirty="0"/>
              <a:t>Für </a:t>
            </a:r>
            <a:r>
              <a:rPr lang="de-DE" sz="1300" dirty="0" smtClean="0"/>
              <a:t>ebenfalls knapp die Hälfte </a:t>
            </a:r>
            <a:r>
              <a:rPr lang="de-DE" sz="1300" dirty="0"/>
              <a:t>der Untersuchungsteilnehmerinnen </a:t>
            </a:r>
            <a:r>
              <a:rPr lang="de-DE" sz="1300" dirty="0" smtClean="0"/>
              <a:t>(47%) </a:t>
            </a:r>
            <a:r>
              <a:rPr lang="de-DE" sz="1300" dirty="0"/>
              <a:t>sind </a:t>
            </a:r>
            <a:r>
              <a:rPr lang="de-DE" sz="1300" dirty="0" smtClean="0"/>
              <a:t>Familie, Freunde und Freizeit und der </a:t>
            </a:r>
            <a:r>
              <a:rPr lang="de-DE" sz="1300" dirty="0"/>
              <a:t>Beruf gleichermaßen wichtig. Nur eine Minderheit von </a:t>
            </a:r>
            <a:r>
              <a:rPr lang="de-DE" sz="1300" dirty="0" smtClean="0"/>
              <a:t>drei </a:t>
            </a:r>
            <a:r>
              <a:rPr lang="de-DE" sz="1300" dirty="0"/>
              <a:t>Prozent der Frauen räumt hingegen dem Beruf einen höheren Stellenwert </a:t>
            </a:r>
            <a:r>
              <a:rPr lang="de-DE" sz="1300" dirty="0" smtClean="0"/>
              <a:t>ein. Auch </a:t>
            </a:r>
            <a:r>
              <a:rPr lang="de-DE" sz="1300" dirty="0"/>
              <a:t>für die absolute Mehrheit der Männer </a:t>
            </a:r>
            <a:r>
              <a:rPr lang="de-DE" sz="1300" dirty="0" smtClean="0"/>
              <a:t>stehen Familie, Freunde und Freizeit </a:t>
            </a:r>
            <a:r>
              <a:rPr lang="de-DE" sz="1300" dirty="0"/>
              <a:t>klar an erster </a:t>
            </a:r>
            <a:r>
              <a:rPr lang="de-DE" sz="1300" dirty="0" smtClean="0"/>
              <a:t>Stelle (54%), für zwei Fünftel sind beide Aspekte gleich wichtig (40%).</a:t>
            </a:r>
          </a:p>
          <a:p>
            <a:pPr marL="285750" indent="-285750" algn="just">
              <a:lnSpc>
                <a:spcPct val="110000"/>
              </a:lnSpc>
              <a:spcBef>
                <a:spcPts val="0"/>
              </a:spcBef>
              <a:spcAft>
                <a:spcPts val="300"/>
              </a:spcAft>
              <a:buFont typeface="Arial" panose="020B0604020202020204" pitchFamily="34" charset="0"/>
              <a:buChar char="•"/>
            </a:pPr>
            <a:r>
              <a:rPr lang="de-DE" sz="1300" dirty="0" smtClean="0"/>
              <a:t>Durch die Erweiterung dieser Frage im Vergleich zu 2017 ist folgender Vergleich mit Vorsicht zu interpretieren: OÖ Frauen zwischen 16 und 65 Jahren geben nun häufiger an, dass ihnen Familie / Freunde / Freizeit und Beruf </a:t>
            </a:r>
            <a:r>
              <a:rPr lang="de-DE" sz="1300" b="1" dirty="0" smtClean="0"/>
              <a:t>gleich wichtig sind</a:t>
            </a:r>
            <a:r>
              <a:rPr lang="de-DE" sz="1300" dirty="0" smtClean="0"/>
              <a:t>.</a:t>
            </a:r>
          </a:p>
          <a:p>
            <a:pPr marL="285750" indent="-285750" algn="just">
              <a:lnSpc>
                <a:spcPct val="110000"/>
              </a:lnSpc>
              <a:spcBef>
                <a:spcPts val="0"/>
              </a:spcBef>
              <a:spcAft>
                <a:spcPts val="300"/>
              </a:spcAft>
              <a:buFont typeface="Arial" panose="020B0604020202020204" pitchFamily="34" charset="0"/>
              <a:buChar char="•"/>
            </a:pPr>
            <a:endParaRPr lang="de-DE" sz="1300" dirty="0"/>
          </a:p>
        </p:txBody>
      </p:sp>
    </p:spTree>
    <p:extLst>
      <p:ext uri="{BB962C8B-B14F-4D97-AF65-F5344CB8AC3E}">
        <p14:creationId xmlns:p14="http://schemas.microsoft.com/office/powerpoint/2010/main" val="279036093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noProof="0" dirty="0" smtClean="0"/>
              <a:t>Management Summary 2</a:t>
            </a:r>
            <a:endParaRPr lang="de-DE" noProof="0" dirty="0"/>
          </a:p>
        </p:txBody>
      </p:sp>
      <p:sp>
        <p:nvSpPr>
          <p:cNvPr id="10" name="Textplatzhalter 5"/>
          <p:cNvSpPr txBox="1">
            <a:spLocks/>
          </p:cNvSpPr>
          <p:nvPr/>
        </p:nvSpPr>
        <p:spPr>
          <a:xfrm>
            <a:off x="257474" y="777875"/>
            <a:ext cx="8635701" cy="5594350"/>
          </a:xfrm>
          <a:prstGeom prst="rect">
            <a:avLst/>
          </a:prstGeom>
        </p:spPr>
        <p:txBody>
          <a:bodyPr>
            <a:noAutofit/>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10000"/>
              </a:lnSpc>
              <a:spcBef>
                <a:spcPts val="0"/>
              </a:spcBef>
              <a:spcAft>
                <a:spcPts val="300"/>
              </a:spcAft>
            </a:pPr>
            <a:endParaRPr lang="de-DE" sz="800" dirty="0" smtClean="0"/>
          </a:p>
          <a:p>
            <a:pPr algn="just">
              <a:lnSpc>
                <a:spcPct val="110000"/>
              </a:lnSpc>
              <a:spcBef>
                <a:spcPts val="0"/>
              </a:spcBef>
              <a:spcAft>
                <a:spcPts val="300"/>
              </a:spcAft>
            </a:pPr>
            <a:r>
              <a:rPr lang="de-DE" sz="1300" b="1" u="sng" dirty="0" smtClean="0"/>
              <a:t>Unabhängige Lebensführung ist für OÖ Frauen von besonders hoher Bedeutung und steigt deutlich an! </a:t>
            </a:r>
          </a:p>
          <a:p>
            <a:pPr marL="285750" indent="-285750" algn="just">
              <a:lnSpc>
                <a:spcPct val="110000"/>
              </a:lnSpc>
              <a:spcBef>
                <a:spcPts val="0"/>
              </a:spcBef>
              <a:spcAft>
                <a:spcPts val="300"/>
              </a:spcAft>
              <a:buFont typeface="Arial" panose="020B0604020202020204" pitchFamily="34" charset="0"/>
              <a:buChar char="•"/>
            </a:pPr>
            <a:r>
              <a:rPr lang="de-DE" sz="1300" dirty="0" smtClean="0"/>
              <a:t>Die OÖ Frauen zwischen 16 und 65 Jahren messen einer selbständigen und unabhängigen Lebensführung eine enorm hohe Bedeutung bei: Mehr als acht von zehn befragten Frauen (82%) erachten es als sehr wichtig, ihr Leben </a:t>
            </a:r>
            <a:r>
              <a:rPr lang="de-DE" sz="1300" b="1" dirty="0" smtClean="0"/>
              <a:t>selbständig und unabhängig von anderen zu führen</a:t>
            </a:r>
            <a:r>
              <a:rPr lang="de-DE" sz="1300" dirty="0" smtClean="0"/>
              <a:t>; für weitere 17 Prozent ist dies einigermaßen wichtig. Somit scheinen die OÖ Frauen im Vergleich stärker auf ihre Unabhängigkeit zu beharren als die OÖ Männer. </a:t>
            </a:r>
          </a:p>
          <a:p>
            <a:pPr marL="285750" indent="-285750" algn="just">
              <a:lnSpc>
                <a:spcPct val="110000"/>
              </a:lnSpc>
              <a:spcBef>
                <a:spcPts val="0"/>
              </a:spcBef>
              <a:spcAft>
                <a:spcPts val="300"/>
              </a:spcAft>
              <a:buFont typeface="Arial" panose="020B0604020202020204" pitchFamily="34" charset="0"/>
              <a:buChar char="•"/>
            </a:pPr>
            <a:r>
              <a:rPr lang="de-DE" sz="1300" dirty="0" smtClean="0"/>
              <a:t>Im Trend zu 2017 hat die Bedeutung einer unabhängigen Lebensführung in der </a:t>
            </a:r>
            <a:r>
              <a:rPr lang="de-DE" sz="1300" dirty="0" err="1" smtClean="0"/>
              <a:t>TopBox</a:t>
            </a:r>
            <a:r>
              <a:rPr lang="de-DE" sz="1300" dirty="0" smtClean="0"/>
              <a:t> zugenomm</a:t>
            </a:r>
            <a:r>
              <a:rPr lang="de-DE" sz="1400" dirty="0" smtClean="0"/>
              <a:t>en.</a:t>
            </a:r>
          </a:p>
          <a:p>
            <a:pPr algn="just">
              <a:lnSpc>
                <a:spcPct val="110000"/>
              </a:lnSpc>
              <a:spcBef>
                <a:spcPts val="0"/>
              </a:spcBef>
              <a:spcAft>
                <a:spcPts val="300"/>
              </a:spcAft>
            </a:pPr>
            <a:endParaRPr lang="de-DE" sz="1300" b="1" u="sng" dirty="0" smtClean="0"/>
          </a:p>
          <a:p>
            <a:pPr algn="just">
              <a:lnSpc>
                <a:spcPct val="110000"/>
              </a:lnSpc>
              <a:spcBef>
                <a:spcPts val="0"/>
              </a:spcBef>
              <a:spcAft>
                <a:spcPts val="300"/>
              </a:spcAft>
            </a:pPr>
            <a:r>
              <a:rPr lang="de-DE" sz="1300" b="1" u="sng" dirty="0" smtClean="0"/>
              <a:t>Starke </a:t>
            </a:r>
            <a:r>
              <a:rPr lang="de-DE" sz="1300" b="1" u="sng" dirty="0"/>
              <a:t>Unterschiede in der Einschätzung zwischen Männern und Frauen: Frauen nehmen deutlich seltener Frauen in Führungspositionen </a:t>
            </a:r>
            <a:r>
              <a:rPr lang="de-DE" sz="1300" b="1" u="sng" dirty="0" smtClean="0"/>
              <a:t>wahr</a:t>
            </a:r>
            <a:endParaRPr lang="de-DE" sz="1300" b="1" u="sng" dirty="0"/>
          </a:p>
          <a:p>
            <a:pPr marL="285750" indent="-285750" algn="just">
              <a:lnSpc>
                <a:spcPct val="110000"/>
              </a:lnSpc>
              <a:spcBef>
                <a:spcPts val="0"/>
              </a:spcBef>
              <a:spcAft>
                <a:spcPts val="300"/>
              </a:spcAft>
              <a:buFont typeface="Arial" panose="020B0604020202020204" pitchFamily="34" charset="0"/>
              <a:buChar char="•"/>
            </a:pPr>
            <a:r>
              <a:rPr lang="de-DE" sz="1300" dirty="0"/>
              <a:t>Frauen im Alter von 16 bis 65 Jahren in Oberösterreich nehmen vor allem in drei Bereichen verstärkt Frauen in Führungspositionen wahr: Bei der </a:t>
            </a:r>
            <a:r>
              <a:rPr lang="de-DE" sz="1300" b="1" dirty="0"/>
              <a:t>Pflege und Betreuung, im Bildungsbereich und im Gesundheitsbereich</a:t>
            </a:r>
            <a:r>
              <a:rPr lang="de-DE" sz="1300" dirty="0"/>
              <a:t>. </a:t>
            </a:r>
            <a:r>
              <a:rPr lang="de-DE" sz="1300" dirty="0" smtClean="0"/>
              <a:t>Diese drei Bereiche liegen auch aus Sicht der Männer klar voran, wenn es um die Wahrnehmung von Frauen in Führungspositionen geht. In </a:t>
            </a:r>
            <a:r>
              <a:rPr lang="de-DE" sz="1300" dirty="0"/>
              <a:t>technischen bzw. naturwissenschaftlichen Berufen sind den Untersuchungsteilnehmerinnen bislang hingegen kaum weibliche Führungskräfte aufgefallen</a:t>
            </a:r>
            <a:r>
              <a:rPr lang="de-DE" sz="1300" dirty="0" smtClean="0"/>
              <a:t>.</a:t>
            </a:r>
          </a:p>
          <a:p>
            <a:pPr marL="285750" indent="-285750" algn="just">
              <a:lnSpc>
                <a:spcPct val="110000"/>
              </a:lnSpc>
              <a:spcBef>
                <a:spcPts val="0"/>
              </a:spcBef>
              <a:spcAft>
                <a:spcPts val="300"/>
              </a:spcAft>
              <a:buFont typeface="Arial" panose="020B0604020202020204" pitchFamily="34" charset="0"/>
              <a:buChar char="•"/>
            </a:pPr>
            <a:r>
              <a:rPr lang="de-DE" sz="1300" dirty="0" smtClean="0"/>
              <a:t>Nicht berufstätige Frauen nehmen insgesamt im Vergleich häufiger Frauen in Führungspositionen wahr als die Gruppe der berufstätigen Frauen.</a:t>
            </a:r>
          </a:p>
          <a:p>
            <a:pPr marL="285750" indent="-285750" algn="just">
              <a:lnSpc>
                <a:spcPct val="110000"/>
              </a:lnSpc>
              <a:spcBef>
                <a:spcPts val="0"/>
              </a:spcBef>
              <a:spcAft>
                <a:spcPts val="300"/>
              </a:spcAft>
              <a:buFont typeface="Arial" panose="020B0604020202020204" pitchFamily="34" charset="0"/>
              <a:buChar char="•"/>
            </a:pPr>
            <a:r>
              <a:rPr lang="de-DE" sz="1300" dirty="0" smtClean="0"/>
              <a:t>Überraschendes </a:t>
            </a:r>
            <a:r>
              <a:rPr lang="de-DE" sz="1300" dirty="0"/>
              <a:t>Ergebnis: </a:t>
            </a:r>
            <a:r>
              <a:rPr lang="de-DE" sz="1300" b="1" dirty="0"/>
              <a:t>OÖ Männer </a:t>
            </a:r>
            <a:r>
              <a:rPr lang="de-DE" sz="1300" dirty="0"/>
              <a:t>im Alter von 16 bis 65 Jahren </a:t>
            </a:r>
            <a:r>
              <a:rPr lang="de-DE" sz="1300" b="1" dirty="0"/>
              <a:t>nehmen insgesamt deutlich häufiger verstärkt Frauen in Führungspositionen wahr als die OÖ Frauen selbst</a:t>
            </a:r>
            <a:r>
              <a:rPr lang="de-DE" sz="1300" b="1" dirty="0" smtClean="0"/>
              <a:t>. </a:t>
            </a:r>
            <a:r>
              <a:rPr lang="de-DE" sz="1300" dirty="0" smtClean="0"/>
              <a:t>Dies trifft vor allem auf die Bereiche Wirtschaft und Industrie, Wissenschaft und Forschung und die Politik zu.</a:t>
            </a:r>
            <a:r>
              <a:rPr lang="de-DE" sz="1300" b="1" dirty="0" smtClean="0"/>
              <a:t> </a:t>
            </a:r>
          </a:p>
          <a:p>
            <a:pPr marL="285750" indent="-285750" algn="just">
              <a:lnSpc>
                <a:spcPct val="110000"/>
              </a:lnSpc>
              <a:spcBef>
                <a:spcPts val="0"/>
              </a:spcBef>
              <a:spcAft>
                <a:spcPts val="300"/>
              </a:spcAft>
              <a:buFont typeface="Arial" panose="020B0604020202020204" pitchFamily="34" charset="0"/>
              <a:buChar char="•"/>
            </a:pPr>
            <a:r>
              <a:rPr lang="de-DE" sz="1300" dirty="0" smtClean="0"/>
              <a:t>Im Trend zur Erhebung 2017 werden aktuell von den Frauen häufiger Frauen </a:t>
            </a:r>
            <a:r>
              <a:rPr lang="de-DE" sz="1300" b="1" dirty="0" smtClean="0"/>
              <a:t>in politischen Führungspositionen </a:t>
            </a:r>
            <a:r>
              <a:rPr lang="de-DE" sz="1300" dirty="0" smtClean="0"/>
              <a:t>wahrgenommen, dafür weniger im Bereich Wirtschaft und Industrie.</a:t>
            </a:r>
            <a:endParaRPr lang="de-DE" sz="1300" dirty="0"/>
          </a:p>
        </p:txBody>
      </p:sp>
    </p:spTree>
    <p:extLst>
      <p:ext uri="{BB962C8B-B14F-4D97-AF65-F5344CB8AC3E}">
        <p14:creationId xmlns:p14="http://schemas.microsoft.com/office/powerpoint/2010/main" val="133939510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noProof="0" dirty="0" smtClean="0"/>
              <a:t>Management Summary 3</a:t>
            </a:r>
            <a:endParaRPr lang="de-DE" noProof="0" dirty="0"/>
          </a:p>
        </p:txBody>
      </p:sp>
      <p:sp>
        <p:nvSpPr>
          <p:cNvPr id="10" name="Textplatzhalter 5"/>
          <p:cNvSpPr txBox="1">
            <a:spLocks/>
          </p:cNvSpPr>
          <p:nvPr/>
        </p:nvSpPr>
        <p:spPr>
          <a:xfrm>
            <a:off x="257474" y="777875"/>
            <a:ext cx="8635701" cy="5594350"/>
          </a:xfrm>
          <a:prstGeom prst="rect">
            <a:avLst/>
          </a:prstGeom>
        </p:spPr>
        <p:txBody>
          <a:bodyPr>
            <a:noAutofit/>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10000"/>
              </a:lnSpc>
              <a:spcBef>
                <a:spcPts val="0"/>
              </a:spcBef>
              <a:spcAft>
                <a:spcPts val="300"/>
              </a:spcAft>
            </a:pPr>
            <a:endParaRPr lang="de-DE" sz="800" dirty="0" smtClean="0"/>
          </a:p>
          <a:p>
            <a:pPr algn="just">
              <a:lnSpc>
                <a:spcPct val="110000"/>
              </a:lnSpc>
              <a:spcBef>
                <a:spcPts val="0"/>
              </a:spcBef>
              <a:spcAft>
                <a:spcPts val="300"/>
              </a:spcAft>
            </a:pPr>
            <a:r>
              <a:rPr lang="de-DE" sz="1300" b="1" u="sng" spc="-20" dirty="0" smtClean="0"/>
              <a:t>Zentrale Zukunftsthemen für OÖ Frauen: Unterstützung von Alleinerziehenden und Frauen mit Beeinträchtigung am Arbeitsmarkt sowie Aufwertung von sozialen und pädagogischen Berufen</a:t>
            </a:r>
          </a:p>
          <a:p>
            <a:pPr marL="285750" indent="-285750" algn="just">
              <a:lnSpc>
                <a:spcPct val="110000"/>
              </a:lnSpc>
              <a:spcBef>
                <a:spcPts val="0"/>
              </a:spcBef>
              <a:spcAft>
                <a:spcPts val="300"/>
              </a:spcAft>
              <a:buFont typeface="Arial" panose="020B0604020202020204" pitchFamily="34" charset="0"/>
              <a:buChar char="•"/>
            </a:pPr>
            <a:r>
              <a:rPr lang="de-DE" sz="1300" dirty="0" smtClean="0"/>
              <a:t>Unter den insgesamt zehn abgefragten Zukunftsthemen zeichnen sich drei Kernthemen für die Frauen in Oberösterreich ab: </a:t>
            </a:r>
            <a:r>
              <a:rPr lang="de-DE" sz="1300" b="1" dirty="0" smtClean="0"/>
              <a:t>die bessere Unterstützung von Frauen mit Beeinträchtigung und Alleinerziehenden am Arbeitsmarkt und die Aufwertung von sozialen und pädagogischen Berufen</a:t>
            </a:r>
            <a:r>
              <a:rPr lang="de-DE" sz="1300" dirty="0" smtClean="0"/>
              <a:t>. Auch aus Sicht der Männer liegen diese drei Themen voran. </a:t>
            </a:r>
          </a:p>
          <a:p>
            <a:pPr marL="285750" indent="-285750" algn="just">
              <a:lnSpc>
                <a:spcPct val="110000"/>
              </a:lnSpc>
              <a:spcBef>
                <a:spcPts val="0"/>
              </a:spcBef>
              <a:spcAft>
                <a:spcPts val="300"/>
              </a:spcAft>
              <a:buFont typeface="Arial" panose="020B0604020202020204" pitchFamily="34" charset="0"/>
              <a:buChar char="•"/>
            </a:pPr>
            <a:r>
              <a:rPr lang="de-DE" sz="1300" dirty="0" smtClean="0"/>
              <a:t>Auf einer weiteren Ebene folgen aus Sicht der Frauen die Setzung von mehr Anreizen zur Beschäftigung von Frauen über 50 Jahre und eine noch gleichere Verteilung von Männern und Frauen in allen Berufsgruppen. Alle diese genannten Aspekte erreichen eine uneingeschränkte Zustimmung von deutlich über 50 Prozent. </a:t>
            </a:r>
          </a:p>
          <a:p>
            <a:pPr marL="285750" indent="-285750" algn="just">
              <a:lnSpc>
                <a:spcPct val="110000"/>
              </a:lnSpc>
              <a:spcBef>
                <a:spcPts val="0"/>
              </a:spcBef>
              <a:spcAft>
                <a:spcPts val="300"/>
              </a:spcAft>
              <a:buFont typeface="Arial" panose="020B0604020202020204" pitchFamily="34" charset="0"/>
              <a:buChar char="•"/>
            </a:pPr>
            <a:r>
              <a:rPr lang="de-DE" sz="1300" dirty="0" smtClean="0"/>
              <a:t>Die Eigenwahrnehmung der Frauen unterscheidet sich in folgenden Bereichen deutlich von der Vermutung der Männer, welche Themen in Zukunft für Frauen in Oberösterreich wichtig sein werden: Während die Zustimmung unter den Frauen zu einer Setzung von mehr Anreizen zur Beschäftigung von Frauen über 50 Jahre und einer noch gleicheren Verteilung von Männern und Frauen in allen Berufsgruppen deutlich höher liegt als bei den Männer, stimmen die Männer dagegen häufiger voll und ganz zu, dass die meisten Frauen in OÖ für die Zukunft kaum abgesichert sind und, das Einkommen der Frauen kaum ausreicht, um die Lebenserhaltungskosten zu bezahlen. </a:t>
            </a:r>
          </a:p>
          <a:p>
            <a:pPr marL="285750" indent="-285750" algn="just">
              <a:lnSpc>
                <a:spcPct val="110000"/>
              </a:lnSpc>
              <a:spcBef>
                <a:spcPts val="0"/>
              </a:spcBef>
              <a:spcAft>
                <a:spcPts val="300"/>
              </a:spcAft>
              <a:buFont typeface="Arial" panose="020B0604020202020204" pitchFamily="34" charset="0"/>
              <a:buChar char="•"/>
            </a:pPr>
            <a:r>
              <a:rPr lang="de-DE" sz="1300" dirty="0" smtClean="0"/>
              <a:t>Durch die Erweiterung der abgefragten Aspekte in dieser Frage im Vergleich zu 2017 ist folgender Vergleich mit Vorsicht zu interpretieren: OÖ Frauen zwischen 16 und 65 Jahren stimmen nun häufiger voll und ganz zu, dass sie den Eindruck haben, dass sie im Vergleich zu den männlichen Kollegen weniger verdienen.</a:t>
            </a:r>
            <a:endParaRPr lang="de-DE" sz="1300" dirty="0"/>
          </a:p>
        </p:txBody>
      </p:sp>
    </p:spTree>
    <p:extLst>
      <p:ext uri="{BB962C8B-B14F-4D97-AF65-F5344CB8AC3E}">
        <p14:creationId xmlns:p14="http://schemas.microsoft.com/office/powerpoint/2010/main" val="250493004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noProof="0" dirty="0" smtClean="0"/>
              <a:t>Management Summary 4</a:t>
            </a:r>
            <a:endParaRPr lang="de-DE" noProof="0" dirty="0"/>
          </a:p>
        </p:txBody>
      </p:sp>
      <p:sp>
        <p:nvSpPr>
          <p:cNvPr id="10" name="Textplatzhalter 5"/>
          <p:cNvSpPr txBox="1">
            <a:spLocks/>
          </p:cNvSpPr>
          <p:nvPr/>
        </p:nvSpPr>
        <p:spPr>
          <a:xfrm>
            <a:off x="257474" y="777874"/>
            <a:ext cx="8635701" cy="5675461"/>
          </a:xfrm>
          <a:prstGeom prst="rect">
            <a:avLst/>
          </a:prstGeom>
        </p:spPr>
        <p:txBody>
          <a:bodyPr>
            <a:noAutofit/>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10000"/>
              </a:lnSpc>
              <a:spcBef>
                <a:spcPts val="0"/>
              </a:spcBef>
              <a:spcAft>
                <a:spcPts val="300"/>
              </a:spcAft>
            </a:pPr>
            <a:endParaRPr lang="de-DE" sz="100" dirty="0" smtClean="0"/>
          </a:p>
          <a:p>
            <a:pPr algn="just">
              <a:lnSpc>
                <a:spcPct val="110000"/>
              </a:lnSpc>
              <a:spcBef>
                <a:spcPts val="0"/>
              </a:spcBef>
              <a:spcAft>
                <a:spcPts val="300"/>
              </a:spcAft>
            </a:pPr>
            <a:r>
              <a:rPr lang="de-DE" sz="1200" b="1" u="sng" dirty="0" smtClean="0"/>
              <a:t>Flexible Kinderbetreuungszeiten </a:t>
            </a:r>
            <a:r>
              <a:rPr lang="de-DE" sz="1200" b="1" u="sng" dirty="0"/>
              <a:t>und </a:t>
            </a:r>
            <a:r>
              <a:rPr lang="de-DE" sz="1200" b="1" u="sng" dirty="0" smtClean="0"/>
              <a:t>flexible Arbeitszeitmodelle </a:t>
            </a:r>
            <a:r>
              <a:rPr lang="de-DE" sz="1200" b="1" u="sng" dirty="0"/>
              <a:t>als zentrale Voraussetzungen für die Vereinbarkeit von Familie und </a:t>
            </a:r>
            <a:r>
              <a:rPr lang="de-DE" sz="1200" b="1" u="sng" dirty="0" smtClean="0"/>
              <a:t>Beruf – Bedürfnisse steigen im Trend </a:t>
            </a:r>
            <a:endParaRPr lang="de-DE" sz="1200" b="1" u="sng" dirty="0"/>
          </a:p>
          <a:p>
            <a:pPr marL="285750" indent="-285750" algn="just">
              <a:lnSpc>
                <a:spcPct val="110000"/>
              </a:lnSpc>
              <a:spcBef>
                <a:spcPts val="0"/>
              </a:spcBef>
              <a:spcAft>
                <a:spcPts val="300"/>
              </a:spcAft>
              <a:buFont typeface="Arial" panose="020B0604020202020204" pitchFamily="34" charset="0"/>
              <a:buChar char="•"/>
            </a:pPr>
            <a:r>
              <a:rPr lang="de-DE" sz="1200" dirty="0"/>
              <a:t>Für die 16-65-jährigen Frauen in Oberösterreich steht fest: </a:t>
            </a:r>
            <a:r>
              <a:rPr lang="de-DE" sz="1200" dirty="0" smtClean="0"/>
              <a:t>zur Erleichterung der Vereinbarkeit von Familie und Beruf sind flexible Arbeitszeitmodelle (83%) und flexible Kinderbetreuungszeiten (80%) sehr wichtig. Für rund sieben von zehn Oberösterreicherinnen ist die betriebliche Kinder- und Ferienbetreuung (71%) und eine stundenweise Kinderbetreuung besonders wichtig (69%).</a:t>
            </a:r>
          </a:p>
          <a:p>
            <a:pPr marL="285750" indent="-285750" algn="just">
              <a:lnSpc>
                <a:spcPct val="110000"/>
              </a:lnSpc>
              <a:spcBef>
                <a:spcPts val="0"/>
              </a:spcBef>
              <a:spcAft>
                <a:spcPts val="300"/>
              </a:spcAft>
              <a:buFont typeface="Arial" panose="020B0604020202020204" pitchFamily="34" charset="0"/>
              <a:buChar char="•"/>
            </a:pPr>
            <a:r>
              <a:rPr lang="de-DE" sz="1200" b="1" dirty="0" smtClean="0"/>
              <a:t>Aus Sicht der Männer </a:t>
            </a:r>
            <a:r>
              <a:rPr lang="de-DE" sz="1200" dirty="0" smtClean="0"/>
              <a:t>kommt </a:t>
            </a:r>
            <a:r>
              <a:rPr lang="de-DE" sz="1200" dirty="0"/>
              <a:t>zur Vereinfachung der Vereinbarkeit von Familie und Beruf </a:t>
            </a:r>
            <a:r>
              <a:rPr lang="de-DE" sz="1200" dirty="0" smtClean="0"/>
              <a:t>neben flexiblen Arbeitszeitmodellen und flexiblen </a:t>
            </a:r>
            <a:r>
              <a:rPr lang="de-DE" sz="1200" dirty="0"/>
              <a:t>Kinderbetreuungszeiten</a:t>
            </a:r>
            <a:r>
              <a:rPr lang="de-DE" sz="1200" dirty="0" smtClean="0"/>
              <a:t> auch dem Homeoffice, also der Möglichkeit von zu Hause aus zu arbeiten und dem qualitativen Ausbau der Nachmittagsbetreuung von 10 bis 14-Jährigen besondere Bedeutung zu.</a:t>
            </a:r>
          </a:p>
          <a:p>
            <a:pPr marL="285750" indent="-285750" algn="just">
              <a:lnSpc>
                <a:spcPct val="110000"/>
              </a:lnSpc>
              <a:spcBef>
                <a:spcPts val="0"/>
              </a:spcBef>
              <a:spcAft>
                <a:spcPts val="300"/>
              </a:spcAft>
              <a:buFont typeface="Arial" panose="020B0604020202020204" pitchFamily="34" charset="0"/>
              <a:buChar char="•"/>
            </a:pPr>
            <a:r>
              <a:rPr lang="de-DE" sz="1200" dirty="0"/>
              <a:t>Durch die Erweiterung der abgefragten Aspekte in dieser Frage im Vergleich zur Erhebung 2017 ist folgender Trend mit Vorsicht zu interpretieren: Im Trend zur Erhebung 2017 </a:t>
            </a:r>
            <a:r>
              <a:rPr lang="de-DE" sz="1200" dirty="0" smtClean="0"/>
              <a:t>erachten </a:t>
            </a:r>
            <a:r>
              <a:rPr lang="de-DE" sz="1200" dirty="0"/>
              <a:t>Frauen </a:t>
            </a:r>
            <a:r>
              <a:rPr lang="de-DE" sz="1200" dirty="0" smtClean="0"/>
              <a:t>aktuell häufiger flexible Arbeitszeitmodelle, mehr Kinderbetreuungsplätze, eine stundenweise Kinderbetreuung und die Aufteilung der Beschäftigungszeiten zwischen den </a:t>
            </a:r>
            <a:r>
              <a:rPr lang="de-DE" sz="1200" dirty="0"/>
              <a:t>P</a:t>
            </a:r>
            <a:r>
              <a:rPr lang="de-DE" sz="1200" dirty="0" smtClean="0"/>
              <a:t>artnern als sehr wichtig.</a:t>
            </a:r>
          </a:p>
          <a:p>
            <a:pPr algn="just">
              <a:lnSpc>
                <a:spcPct val="110000"/>
              </a:lnSpc>
              <a:spcBef>
                <a:spcPts val="0"/>
              </a:spcBef>
              <a:spcAft>
                <a:spcPts val="300"/>
              </a:spcAft>
            </a:pPr>
            <a:endParaRPr lang="de-DE" sz="100" dirty="0"/>
          </a:p>
          <a:p>
            <a:pPr algn="just">
              <a:lnSpc>
                <a:spcPct val="110000"/>
              </a:lnSpc>
              <a:spcBef>
                <a:spcPts val="0"/>
              </a:spcBef>
              <a:spcAft>
                <a:spcPts val="300"/>
              </a:spcAft>
            </a:pPr>
            <a:r>
              <a:rPr lang="de-DE" sz="1200" b="1" u="sng" dirty="0" smtClean="0"/>
              <a:t>Drei Viertel der Oberösterreicherinnen stimmen zu: Pensionssplitting sollte attraktiver gemacht werden</a:t>
            </a:r>
            <a:endParaRPr lang="de-DE" sz="1200" b="1" u="sng" dirty="0"/>
          </a:p>
          <a:p>
            <a:pPr marL="285750" indent="-285750" algn="just">
              <a:lnSpc>
                <a:spcPct val="110000"/>
              </a:lnSpc>
              <a:spcBef>
                <a:spcPts val="0"/>
              </a:spcBef>
              <a:spcAft>
                <a:spcPts val="300"/>
              </a:spcAft>
              <a:buFont typeface="Arial" panose="020B0604020202020204" pitchFamily="34" charset="0"/>
              <a:buChar char="•"/>
            </a:pPr>
            <a:r>
              <a:rPr lang="de-DE" sz="1200" dirty="0" smtClean="0"/>
              <a:t>76 Prozent der Frauen in Oberösterreich stimmen voll und ganz zu: Pensionssplitting sollte </a:t>
            </a:r>
            <a:r>
              <a:rPr lang="de-DE" sz="1200" dirty="0"/>
              <a:t>attraktiver gemacht werden</a:t>
            </a:r>
            <a:r>
              <a:rPr lang="de-DE" sz="1200" dirty="0" smtClean="0"/>
              <a:t>, also die gerechte Aufteilung </a:t>
            </a:r>
            <a:r>
              <a:rPr lang="de-DE" sz="1200" dirty="0"/>
              <a:t>von </a:t>
            </a:r>
            <a:r>
              <a:rPr lang="de-DE" sz="1200" dirty="0" smtClean="0"/>
              <a:t>Kinderbetreuungszeiten zwischen Männern und Frauen. Weitere 15 Prozent stimmen dem einigermaßen zu.</a:t>
            </a:r>
            <a:r>
              <a:rPr lang="de-DE" sz="1200" b="1" dirty="0"/>
              <a:t> </a:t>
            </a:r>
            <a:r>
              <a:rPr lang="de-DE" sz="1200" dirty="0" smtClean="0"/>
              <a:t>Zudem </a:t>
            </a:r>
            <a:r>
              <a:rPr lang="de-DE" sz="1200" dirty="0"/>
              <a:t>besteht mehrheitlich der Eindruck, dass </a:t>
            </a:r>
            <a:r>
              <a:rPr lang="de-DE" sz="1200" dirty="0" smtClean="0"/>
              <a:t>es neuer Karenz- und Ausbildungszeitmodelle für Familien bedarf, dass die Väterkarenz attraktiver gemacht werden sollte und, dass die öffentliche Kinderbetreuung noch immer an der Flexibilität der Öffnungszeiten und Ferienregelungen leidet. Diesen Aussagen stimmen jeweils rund drei Fünftel </a:t>
            </a:r>
            <a:r>
              <a:rPr lang="de-DE" sz="1200" dirty="0"/>
              <a:t>der weiblichen Befragten voll und ganz </a:t>
            </a:r>
            <a:r>
              <a:rPr lang="de-DE" sz="1200" dirty="0" smtClean="0"/>
              <a:t>zu. </a:t>
            </a:r>
            <a:endParaRPr lang="de-DE" sz="1200" dirty="0"/>
          </a:p>
          <a:p>
            <a:pPr marL="285750" indent="-285750" algn="just">
              <a:lnSpc>
                <a:spcPct val="110000"/>
              </a:lnSpc>
              <a:spcBef>
                <a:spcPts val="0"/>
              </a:spcBef>
              <a:spcAft>
                <a:spcPts val="300"/>
              </a:spcAft>
              <a:buFont typeface="Arial" panose="020B0604020202020204" pitchFamily="34" charset="0"/>
              <a:buChar char="•"/>
            </a:pPr>
            <a:r>
              <a:rPr lang="de-DE" sz="1200" dirty="0"/>
              <a:t>Männer zeigen bei diesen </a:t>
            </a:r>
            <a:r>
              <a:rPr lang="de-DE" sz="1200" dirty="0" smtClean="0"/>
              <a:t>vorgelegten </a:t>
            </a:r>
            <a:r>
              <a:rPr lang="de-DE" sz="1200" dirty="0"/>
              <a:t>Aussagen rund um die Betreuung von Familienangehörigen ein ähnliches Antwortverhalten wie die </a:t>
            </a:r>
            <a:r>
              <a:rPr lang="de-DE" sz="1200" dirty="0" smtClean="0"/>
              <a:t>Frauen, wenn auch auf niedrigerem Zustimmungsniveau.</a:t>
            </a:r>
          </a:p>
          <a:p>
            <a:pPr marL="285750" indent="-285750" algn="just">
              <a:lnSpc>
                <a:spcPct val="110000"/>
              </a:lnSpc>
              <a:spcBef>
                <a:spcPts val="0"/>
              </a:spcBef>
              <a:spcAft>
                <a:spcPts val="300"/>
              </a:spcAft>
              <a:buFont typeface="Arial" panose="020B0604020202020204" pitchFamily="34" charset="0"/>
              <a:buChar char="•"/>
            </a:pPr>
            <a:r>
              <a:rPr lang="de-DE" sz="1200" dirty="0"/>
              <a:t>Durch die Erweiterung der abgefragten Aspekte in dieser Frage </a:t>
            </a:r>
            <a:r>
              <a:rPr lang="de-DE" sz="1200" dirty="0" smtClean="0"/>
              <a:t>im </a:t>
            </a:r>
            <a:r>
              <a:rPr lang="de-DE" sz="1200" dirty="0"/>
              <a:t>Vergleich </a:t>
            </a:r>
            <a:r>
              <a:rPr lang="de-DE" sz="1200" dirty="0" smtClean="0"/>
              <a:t>zur </a:t>
            </a:r>
            <a:r>
              <a:rPr lang="de-DE" sz="1200" dirty="0"/>
              <a:t>Erhebung </a:t>
            </a:r>
            <a:r>
              <a:rPr lang="de-DE" sz="1200" dirty="0" smtClean="0"/>
              <a:t>2017 </a:t>
            </a:r>
            <a:r>
              <a:rPr lang="de-DE" sz="1200" dirty="0"/>
              <a:t>ist folgender </a:t>
            </a:r>
            <a:r>
              <a:rPr lang="de-DE" sz="1200" dirty="0" smtClean="0"/>
              <a:t>Trend mit </a:t>
            </a:r>
            <a:r>
              <a:rPr lang="de-DE" sz="1200" dirty="0"/>
              <a:t>Vorsicht zu interpretieren</a:t>
            </a:r>
            <a:r>
              <a:rPr lang="de-DE" sz="1200" dirty="0" smtClean="0"/>
              <a:t>: Im Vergleich zu 2017 stimmen OÖ Frauen </a:t>
            </a:r>
            <a:r>
              <a:rPr lang="de-DE" sz="1200" dirty="0"/>
              <a:t>aktuell häufiger v</a:t>
            </a:r>
            <a:r>
              <a:rPr lang="de-DE" sz="1200" dirty="0" smtClean="0"/>
              <a:t>oll und ganz zu, dass die öffentliche Kinderbetreuung immer noch an der Flexibilität der Öffnungszeiten und Ferienregelungen leidet, bzw. dass für Frauen der Wiedereinstieg in den Beruf sehr schwierig ist.</a:t>
            </a:r>
            <a:endParaRPr lang="de-DE" sz="1200" dirty="0"/>
          </a:p>
        </p:txBody>
      </p:sp>
    </p:spTree>
    <p:extLst>
      <p:ext uri="{BB962C8B-B14F-4D97-AF65-F5344CB8AC3E}">
        <p14:creationId xmlns:p14="http://schemas.microsoft.com/office/powerpoint/2010/main" val="29329499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Zufriedenheit mit </a:t>
            </a:r>
            <a:r>
              <a:rPr lang="de-DE" dirty="0" smtClean="0"/>
              <a:t>der Lebenssituation – Trend</a:t>
            </a:r>
            <a:endParaRPr lang="de-DE" noProof="0" dirty="0"/>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noProof="0" dirty="0" smtClean="0"/>
              <a:t>Frage 1:	</a:t>
            </a:r>
            <a:r>
              <a:rPr lang="de-DE" dirty="0" smtClean="0"/>
              <a:t>"</a:t>
            </a:r>
            <a:r>
              <a:rPr lang="de-DE" dirty="0"/>
              <a:t>Bitte denken Sie zu Beginn dieses Gesprächs an Ihr jetziges, aktuelles Leben. Wie zufrieden sind Sie derzeit mit Ihrem Leben? Würden Sie sagen sehr zufrieden, einigermaßen zufrieden, eher nicht so zufrieden oder überhaupt nicht </a:t>
            </a:r>
            <a:r>
              <a:rPr lang="de-DE" dirty="0" smtClean="0"/>
              <a:t>zufrieden?"</a:t>
            </a:r>
            <a:r>
              <a:rPr lang="de-DE" i="1" dirty="0" smtClean="0"/>
              <a:t>  </a:t>
            </a:r>
            <a:endParaRPr lang="de-DE" i="1" dirty="0"/>
          </a:p>
        </p:txBody>
      </p:sp>
      <p:sp>
        <p:nvSpPr>
          <p:cNvPr id="7" name="Textplatzhalter 6"/>
          <p:cNvSpPr>
            <a:spLocks noGrp="1"/>
          </p:cNvSpPr>
          <p:nvPr>
            <p:ph type="body" sz="quarter" idx="18"/>
          </p:nvPr>
        </p:nvSpPr>
        <p:spPr/>
        <p:txBody>
          <a:bodyPr/>
          <a:lstStyle/>
          <a:p>
            <a:pPr marL="85725"/>
            <a:r>
              <a:rPr lang="de-DE" sz="1100" noProof="0" dirty="0" smtClean="0"/>
              <a:t>Basis:  OÖ Frauen 16-65 Jahre</a:t>
            </a:r>
            <a:endParaRPr lang="de-DE" sz="1100"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43" y="1655787"/>
            <a:ext cx="855345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06119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noProof="0" dirty="0" smtClean="0"/>
              <a:t>Management Summary </a:t>
            </a:r>
            <a:r>
              <a:rPr lang="de-DE" dirty="0" smtClean="0"/>
              <a:t>5</a:t>
            </a:r>
            <a:endParaRPr lang="de-DE" noProof="0" dirty="0"/>
          </a:p>
        </p:txBody>
      </p:sp>
      <p:sp>
        <p:nvSpPr>
          <p:cNvPr id="10" name="Textplatzhalter 5"/>
          <p:cNvSpPr txBox="1">
            <a:spLocks/>
          </p:cNvSpPr>
          <p:nvPr/>
        </p:nvSpPr>
        <p:spPr>
          <a:xfrm>
            <a:off x="257474" y="777874"/>
            <a:ext cx="8635701" cy="5747469"/>
          </a:xfrm>
          <a:prstGeom prst="rect">
            <a:avLst/>
          </a:prstGeom>
        </p:spPr>
        <p:txBody>
          <a:bodyPr>
            <a:noAutofit/>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10000"/>
              </a:lnSpc>
              <a:spcBef>
                <a:spcPts val="0"/>
              </a:spcBef>
            </a:pPr>
            <a:endParaRPr lang="de-DE" sz="500" dirty="0" smtClean="0"/>
          </a:p>
          <a:p>
            <a:pPr algn="just">
              <a:lnSpc>
                <a:spcPct val="110000"/>
              </a:lnSpc>
              <a:spcBef>
                <a:spcPts val="0"/>
              </a:spcBef>
              <a:spcAft>
                <a:spcPts val="300"/>
              </a:spcAft>
            </a:pPr>
            <a:r>
              <a:rPr lang="de-DE" sz="1200" b="1" u="sng" dirty="0"/>
              <a:t>Vorherrschendes Meinungsbild der OÖ Frauen: Frauen haben es trotz gleicher Ausbildung im Beruf schwerer als Männer</a:t>
            </a:r>
          </a:p>
          <a:p>
            <a:pPr marL="285750" indent="-285750" algn="just">
              <a:lnSpc>
                <a:spcPct val="105000"/>
              </a:lnSpc>
              <a:spcBef>
                <a:spcPts val="0"/>
              </a:spcBef>
              <a:spcAft>
                <a:spcPts val="300"/>
              </a:spcAft>
              <a:buFont typeface="Arial" panose="020B0604020202020204" pitchFamily="34" charset="0"/>
              <a:buChar char="•"/>
            </a:pPr>
            <a:r>
              <a:rPr lang="de-DE" sz="1180" dirty="0"/>
              <a:t>Für </a:t>
            </a:r>
            <a:r>
              <a:rPr lang="de-DE" sz="1180" dirty="0" smtClean="0"/>
              <a:t>die absolute Mehrheit der OÖ </a:t>
            </a:r>
            <a:r>
              <a:rPr lang="de-DE" sz="1180" dirty="0"/>
              <a:t>Frauen im Alter von 16 bis 65 Jahren steht fest: </a:t>
            </a:r>
            <a:r>
              <a:rPr lang="de-DE" sz="1180" b="1" dirty="0"/>
              <a:t>Frauen sind heutzutage gleich gut ausgebildet wie Männer, Männer haben es allerdings im Berufsleben leichter, da sie besser vernetzt sind und weniger an familiäre Verpflichtungen gebunden sind. </a:t>
            </a:r>
            <a:r>
              <a:rPr lang="de-DE" sz="1180" dirty="0"/>
              <a:t>Dieser Aussage stimmen </a:t>
            </a:r>
            <a:r>
              <a:rPr lang="de-DE" sz="1180" dirty="0" smtClean="0"/>
              <a:t>knapp vier Fünftel </a:t>
            </a:r>
            <a:r>
              <a:rPr lang="de-DE" sz="1180" dirty="0"/>
              <a:t>der Frauen voll und ganz zu </a:t>
            </a:r>
            <a:r>
              <a:rPr lang="de-DE" sz="1180" dirty="0" smtClean="0"/>
              <a:t>(79%) und weitere 13 Prozent </a:t>
            </a:r>
            <a:r>
              <a:rPr lang="de-DE" sz="1180" dirty="0"/>
              <a:t>einigermaßen. Dieses Meinungsbild ist unter </a:t>
            </a:r>
            <a:r>
              <a:rPr lang="de-DE" sz="1180" dirty="0" smtClean="0"/>
              <a:t>allen soziodemografischen Gruppen in </a:t>
            </a:r>
            <a:r>
              <a:rPr lang="de-DE" sz="1180" dirty="0"/>
              <a:t>etwa gleich stark ausgeprägt. Auch bei Männern überwiegt dieser Eindruck, wenn auch in vergleichsweise geringerer Intensität als bei </a:t>
            </a:r>
            <a:r>
              <a:rPr lang="de-DE" sz="1180" dirty="0" smtClean="0"/>
              <a:t>Frauen (60% voll und ganz, 21% einigermaßen). </a:t>
            </a:r>
            <a:endParaRPr lang="de-DE" sz="1180" dirty="0"/>
          </a:p>
          <a:p>
            <a:pPr marL="285750" indent="-285750" algn="just">
              <a:lnSpc>
                <a:spcPct val="105000"/>
              </a:lnSpc>
              <a:spcBef>
                <a:spcPts val="0"/>
              </a:spcBef>
              <a:spcAft>
                <a:spcPts val="300"/>
              </a:spcAft>
              <a:buFont typeface="Arial" panose="020B0604020202020204" pitchFamily="34" charset="0"/>
              <a:buChar char="•"/>
            </a:pPr>
            <a:r>
              <a:rPr lang="de-DE" sz="1180" dirty="0" smtClean="0"/>
              <a:t>Jeweils rund </a:t>
            </a:r>
            <a:r>
              <a:rPr lang="de-DE" sz="1180" dirty="0"/>
              <a:t>die Hälfte der weiblichen Befragten hat zudem </a:t>
            </a:r>
            <a:r>
              <a:rPr lang="de-DE" sz="1180" dirty="0" smtClean="0"/>
              <a:t>voll und ganz die Meinung, </a:t>
            </a:r>
            <a:r>
              <a:rPr lang="de-DE" sz="1180" dirty="0"/>
              <a:t>dass </a:t>
            </a:r>
            <a:r>
              <a:rPr lang="de-DE" sz="1180" dirty="0" smtClean="0"/>
              <a:t>E-Learning, Fernstudien, Plattformen und dezentrale Lernräume den Zugang zur Bildung für Frauen verbessern könnten und, dass die Lehrpläne und Unterrichtsmittel an Schulen und Kinderbetreuungseinrichtungen noch stärker die Chancengleichheit von Frauen und Männern aufgreifen sollten.</a:t>
            </a:r>
          </a:p>
          <a:p>
            <a:pPr marL="285750" indent="-285750" algn="just">
              <a:lnSpc>
                <a:spcPct val="105000"/>
              </a:lnSpc>
              <a:spcBef>
                <a:spcPts val="0"/>
              </a:spcBef>
              <a:spcAft>
                <a:spcPts val="300"/>
              </a:spcAft>
              <a:buFont typeface="Arial" panose="020B0604020202020204" pitchFamily="34" charset="0"/>
              <a:buChar char="•"/>
            </a:pPr>
            <a:r>
              <a:rPr lang="de-DE" sz="1180" dirty="0" smtClean="0"/>
              <a:t>Bei </a:t>
            </a:r>
            <a:r>
              <a:rPr lang="de-DE" sz="1180" dirty="0"/>
              <a:t>knapp drei Fünftel der OÖ Frauen scheint </a:t>
            </a:r>
            <a:r>
              <a:rPr lang="de-DE" sz="1180" b="1" dirty="0"/>
              <a:t>kein unerfüllter Wunsch nach Weiterbildung zu bestehen</a:t>
            </a:r>
            <a:r>
              <a:rPr lang="de-DE" sz="1180" dirty="0"/>
              <a:t>. Ein Fünftel würde hingegen sehr gerne einer Weiterbildung nachgehen, kommt jedoch aufgrund familiärer oder beruflicher Aspekte nicht dazu. Männer vermuten vergleichsweise häufiger, dass sich viele Frauen gerne weiterbilden würden, jedoch durch den Beruf oder die Familie daran gehindert werden</a:t>
            </a:r>
            <a:r>
              <a:rPr lang="de-DE" sz="1180" dirty="0" smtClean="0"/>
              <a:t>.</a:t>
            </a:r>
          </a:p>
          <a:p>
            <a:pPr marL="285750" indent="-285750" algn="just">
              <a:lnSpc>
                <a:spcPct val="105000"/>
              </a:lnSpc>
              <a:spcBef>
                <a:spcPts val="0"/>
              </a:spcBef>
              <a:spcAft>
                <a:spcPts val="600"/>
              </a:spcAft>
              <a:buFont typeface="Arial" panose="020B0604020202020204" pitchFamily="34" charset="0"/>
              <a:buChar char="•"/>
            </a:pPr>
            <a:r>
              <a:rPr lang="de-DE" sz="1180" dirty="0"/>
              <a:t>Durch die Erweiterung der abgefragten Aspekte in dieser Frage im Vergleich zur Erhebung 2017 ist folgender Trend mit Vorsicht zu interpretieren: </a:t>
            </a:r>
            <a:r>
              <a:rPr lang="de-DE" sz="1180" dirty="0" smtClean="0"/>
              <a:t>Im Vergleich zur Erhebung 2017 stimmen Frauen aktuell häufiger voll und ganz zu, dass bei jungen Frauen das Interesse an Technik und zukunftsorientierten Berufen zu wenig geweckt wird.</a:t>
            </a:r>
          </a:p>
          <a:p>
            <a:pPr algn="just">
              <a:lnSpc>
                <a:spcPct val="110000"/>
              </a:lnSpc>
              <a:spcAft>
                <a:spcPts val="600"/>
              </a:spcAft>
            </a:pPr>
            <a:r>
              <a:rPr lang="de-DE" sz="1200" b="1" u="sng" dirty="0"/>
              <a:t>Jeweils zwei Fünftel stimmen zu: stärkere Aufklärung der Frauen über Gesundheitsförderung und Prävention und stärkere Ausrichtung medizinischer Versorgungsangebote an Bedürfnissen von Frauen</a:t>
            </a:r>
          </a:p>
          <a:p>
            <a:pPr marL="285750" indent="-285750" algn="just">
              <a:lnSpc>
                <a:spcPct val="105000"/>
              </a:lnSpc>
              <a:spcBef>
                <a:spcPts val="0"/>
              </a:spcBef>
              <a:spcAft>
                <a:spcPts val="300"/>
              </a:spcAft>
              <a:buFont typeface="Arial" panose="020B0604020202020204" pitchFamily="34" charset="0"/>
              <a:buChar char="•"/>
            </a:pPr>
            <a:r>
              <a:rPr lang="de-DE" sz="1180" dirty="0"/>
              <a:t>Jeweils rund zwei Fünftel der Frauen in Oberösterreich stimmen voll und ganz zu, dass Frauen heutzutage noch stärker im Rahmen ihrer eigenen Gesundheitsförderung und Prävention aufgeklärt werden sollten (43%) und, dass medizinische Versorgungsangebote stärker an den Bedürfnissen von Frauen ausgerichtet werden sollten (42%).</a:t>
            </a:r>
          </a:p>
          <a:p>
            <a:pPr marL="285750" indent="-285750" algn="just">
              <a:lnSpc>
                <a:spcPct val="105000"/>
              </a:lnSpc>
              <a:spcBef>
                <a:spcPts val="0"/>
              </a:spcBef>
              <a:spcAft>
                <a:spcPts val="300"/>
              </a:spcAft>
              <a:buFont typeface="Arial" panose="020B0604020202020204" pitchFamily="34" charset="0"/>
              <a:buChar char="•"/>
            </a:pPr>
            <a:r>
              <a:rPr lang="de-DE" sz="1180" dirty="0"/>
              <a:t>Bei den Männern stimmt je ein Drittel diesen beiden Aussagen voll und ganz zu (33% bzw. 31%).</a:t>
            </a:r>
          </a:p>
          <a:p>
            <a:pPr marL="285750" indent="-285750" algn="just">
              <a:lnSpc>
                <a:spcPct val="105000"/>
              </a:lnSpc>
              <a:spcBef>
                <a:spcPts val="0"/>
              </a:spcBef>
              <a:spcAft>
                <a:spcPts val="300"/>
              </a:spcAft>
              <a:buFont typeface="Arial" panose="020B0604020202020204" pitchFamily="34" charset="0"/>
              <a:buChar char="•"/>
            </a:pPr>
            <a:r>
              <a:rPr lang="de-DE" sz="1180" dirty="0"/>
              <a:t>Im soziodemografischen Vergleich zeigen sich Frauen im Alter von 16 bis 29 Jahren und nicht berufstätige Frauen häufiger überzeugt von diesen beiden Aussagen über das Thema Gesundheit als ihre Gegengruppen</a:t>
            </a:r>
            <a:r>
              <a:rPr lang="de-DE" sz="1180" dirty="0" smtClean="0"/>
              <a:t>.</a:t>
            </a:r>
          </a:p>
          <a:p>
            <a:pPr algn="just">
              <a:lnSpc>
                <a:spcPct val="110000"/>
              </a:lnSpc>
              <a:spcBef>
                <a:spcPts val="0"/>
              </a:spcBef>
              <a:spcAft>
                <a:spcPts val="600"/>
              </a:spcAft>
            </a:pPr>
            <a:endParaRPr lang="de-DE" sz="1200" dirty="0" smtClean="0"/>
          </a:p>
          <a:p>
            <a:pPr algn="just">
              <a:lnSpc>
                <a:spcPct val="110000"/>
              </a:lnSpc>
              <a:spcBef>
                <a:spcPts val="0"/>
              </a:spcBef>
              <a:spcAft>
                <a:spcPts val="600"/>
              </a:spcAft>
            </a:pPr>
            <a:endParaRPr lang="de-DE" sz="1200" dirty="0"/>
          </a:p>
        </p:txBody>
      </p:sp>
    </p:spTree>
    <p:extLst>
      <p:ext uri="{BB962C8B-B14F-4D97-AF65-F5344CB8AC3E}">
        <p14:creationId xmlns:p14="http://schemas.microsoft.com/office/powerpoint/2010/main" val="32682607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noProof="0" dirty="0" smtClean="0"/>
              <a:t>Management Summary 6</a:t>
            </a:r>
            <a:endParaRPr lang="de-DE" noProof="0" dirty="0"/>
          </a:p>
        </p:txBody>
      </p:sp>
      <p:sp>
        <p:nvSpPr>
          <p:cNvPr id="10" name="Textplatzhalter 5"/>
          <p:cNvSpPr txBox="1">
            <a:spLocks/>
          </p:cNvSpPr>
          <p:nvPr/>
        </p:nvSpPr>
        <p:spPr>
          <a:xfrm>
            <a:off x="257474" y="705867"/>
            <a:ext cx="8635701" cy="5675461"/>
          </a:xfrm>
          <a:prstGeom prst="rect">
            <a:avLst/>
          </a:prstGeom>
        </p:spPr>
        <p:txBody>
          <a:bodyPr>
            <a:noAutofit/>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lnSpc>
                <a:spcPct val="110000"/>
              </a:lnSpc>
              <a:spcBef>
                <a:spcPts val="0"/>
              </a:spcBef>
              <a:spcAft>
                <a:spcPts val="300"/>
              </a:spcAft>
            </a:pPr>
            <a:endParaRPr lang="de-DE" sz="800" dirty="0" smtClean="0"/>
          </a:p>
          <a:p>
            <a:pPr algn="just">
              <a:lnSpc>
                <a:spcPct val="110000"/>
              </a:lnSpc>
              <a:spcBef>
                <a:spcPts val="0"/>
              </a:spcBef>
              <a:spcAft>
                <a:spcPts val="300"/>
              </a:spcAft>
            </a:pPr>
            <a:r>
              <a:rPr lang="de-DE" sz="1200" b="1" u="sng" dirty="0" smtClean="0"/>
              <a:t>Zufriedenheit </a:t>
            </a:r>
            <a:r>
              <a:rPr lang="de-DE" sz="1200" b="1" u="sng" dirty="0"/>
              <a:t>der Frauen mit der Frauenpolitik in OÖ </a:t>
            </a:r>
            <a:r>
              <a:rPr lang="de-DE" sz="1200" b="1" u="sng" dirty="0" smtClean="0"/>
              <a:t>ist hoch und steigt, ist aber von </a:t>
            </a:r>
            <a:r>
              <a:rPr lang="de-DE" sz="1200" b="1" u="sng" dirty="0"/>
              <a:t>gewissen Vorbehalten geprägt</a:t>
            </a:r>
          </a:p>
          <a:p>
            <a:pPr marL="285750" indent="-285750" algn="just">
              <a:lnSpc>
                <a:spcPct val="110000"/>
              </a:lnSpc>
              <a:spcBef>
                <a:spcPts val="0"/>
              </a:spcBef>
              <a:spcAft>
                <a:spcPts val="300"/>
              </a:spcAft>
              <a:buFont typeface="Arial" panose="020B0604020202020204" pitchFamily="34" charset="0"/>
              <a:buChar char="•"/>
            </a:pPr>
            <a:r>
              <a:rPr lang="de-DE" sz="1200" dirty="0"/>
              <a:t>Die Frauenpolitik in Oberösterreich erhält von </a:t>
            </a:r>
            <a:r>
              <a:rPr lang="de-DE" sz="1200" b="1" dirty="0"/>
              <a:t>den befragten Frauen </a:t>
            </a:r>
            <a:r>
              <a:rPr lang="de-DE" sz="1200" b="1" dirty="0" smtClean="0"/>
              <a:t>selten Bestnoten</a:t>
            </a:r>
            <a:r>
              <a:rPr lang="de-DE" sz="1200" dirty="0" smtClean="0"/>
              <a:t>: </a:t>
            </a:r>
            <a:r>
              <a:rPr lang="de-DE" sz="1200" dirty="0"/>
              <a:t>Nur eine Minderheit von </a:t>
            </a:r>
            <a:r>
              <a:rPr lang="de-DE" sz="1200" dirty="0" smtClean="0"/>
              <a:t>14 </a:t>
            </a:r>
            <a:r>
              <a:rPr lang="de-DE" sz="1200" dirty="0"/>
              <a:t>Prozent der Untersuchungsteilnehmerinnen ist mit dem Engagement der oberösterreichischen Landesregierung für Frauenfragen sehr zufrieden. Weitere </a:t>
            </a:r>
            <a:r>
              <a:rPr lang="de-DE" sz="1200" dirty="0" smtClean="0"/>
              <a:t>53 </a:t>
            </a:r>
            <a:r>
              <a:rPr lang="de-DE" sz="1200" dirty="0"/>
              <a:t>Prozent der weiblichen Befragten äußern sich </a:t>
            </a:r>
            <a:r>
              <a:rPr lang="de-DE" sz="1200" dirty="0" smtClean="0"/>
              <a:t>aber diesbezüglich </a:t>
            </a:r>
            <a:r>
              <a:rPr lang="de-DE" sz="1200" dirty="0"/>
              <a:t>einigermaßen zufrieden und lassen damit gewisse Vorbehalte erkennen. Rund jede vierte Frau im Alter von 16 bis 65 Jahren in Oberösterreich äußert hingegen explizit Kritik an der OÖ Frauenpolitik. Bei Männern fällt das Urteil hinsichtlich der Frauenpolitik in Oberösterreich </a:t>
            </a:r>
            <a:r>
              <a:rPr lang="de-DE" sz="1200" dirty="0" smtClean="0"/>
              <a:t>ähnlich </a:t>
            </a:r>
            <a:r>
              <a:rPr lang="de-DE" sz="1200" dirty="0"/>
              <a:t>aus wie bei den Frauen.  </a:t>
            </a:r>
            <a:endParaRPr lang="de-DE" sz="1200" dirty="0" smtClean="0"/>
          </a:p>
          <a:p>
            <a:pPr marL="285750" indent="-285750" algn="just">
              <a:lnSpc>
                <a:spcPct val="110000"/>
              </a:lnSpc>
              <a:spcBef>
                <a:spcPts val="0"/>
              </a:spcBef>
              <a:spcAft>
                <a:spcPts val="300"/>
              </a:spcAft>
              <a:buFont typeface="Arial" panose="020B0604020202020204" pitchFamily="34" charset="0"/>
              <a:buChar char="•"/>
            </a:pPr>
            <a:r>
              <a:rPr lang="de-DE" sz="1200" dirty="0" smtClean="0"/>
              <a:t>Im Trend zur Erhebung in 2017 lässt sich eine </a:t>
            </a:r>
            <a:r>
              <a:rPr lang="de-DE" sz="1200" b="1" dirty="0" smtClean="0"/>
              <a:t>Zunahme der Zufriedenheit </a:t>
            </a:r>
            <a:r>
              <a:rPr lang="de-DE" sz="1200" dirty="0" smtClean="0"/>
              <a:t>erkennen (+8 Prozentpunkte in der </a:t>
            </a:r>
            <a:r>
              <a:rPr lang="de-DE" sz="1200" dirty="0" err="1" smtClean="0"/>
              <a:t>TopBox</a:t>
            </a:r>
            <a:r>
              <a:rPr lang="de-DE" sz="1200" dirty="0" smtClean="0"/>
              <a:t>).</a:t>
            </a:r>
            <a:endParaRPr lang="de-DE" sz="1200" dirty="0"/>
          </a:p>
          <a:p>
            <a:pPr marL="285750" indent="-285750" algn="just">
              <a:lnSpc>
                <a:spcPct val="110000"/>
              </a:lnSpc>
              <a:spcBef>
                <a:spcPts val="0"/>
              </a:spcBef>
              <a:spcAft>
                <a:spcPts val="300"/>
              </a:spcAft>
              <a:buFont typeface="Arial" panose="020B0604020202020204" pitchFamily="34" charset="0"/>
              <a:buChar char="•"/>
            </a:pPr>
            <a:r>
              <a:rPr lang="de-DE" sz="1200" spc="-10" dirty="0" smtClean="0"/>
              <a:t>Die </a:t>
            </a:r>
            <a:r>
              <a:rPr lang="de-DE" sz="1200" spc="-10" dirty="0"/>
              <a:t>Gründe für eine etwaige Zufriedenheit zeigen </a:t>
            </a:r>
            <a:r>
              <a:rPr lang="de-DE" sz="1200" b="1" spc="-10" dirty="0"/>
              <a:t>keine starken Konturen </a:t>
            </a:r>
            <a:r>
              <a:rPr lang="de-DE" sz="1200" spc="-10" dirty="0"/>
              <a:t>auf: Frauen, die sich zumindest einigermaßen zufrieden äußern, begründen dies in erster Linie mit einem allgemein positiven Eindruck bzw. einer positiven Entwicklung. </a:t>
            </a:r>
            <a:r>
              <a:rPr lang="de-DE" sz="1200" spc="-10" dirty="0" smtClean="0"/>
              <a:t>Dahinter folgen positive Anmerkungen zum Beruf und der steigende Anteil an Frauen in der Politik. Jedoch selbst </a:t>
            </a:r>
            <a:r>
              <a:rPr lang="de-DE" sz="1200" spc="-10" dirty="0"/>
              <a:t>in dieser Gruppe werden </a:t>
            </a:r>
            <a:r>
              <a:rPr lang="de-DE" sz="1200" spc="-10" dirty="0" smtClean="0"/>
              <a:t>auch </a:t>
            </a:r>
            <a:r>
              <a:rPr lang="de-DE" sz="1200" spc="-10" dirty="0"/>
              <a:t>negative Assoziationen in unterschiedlichsten Dimensionen mit der Frauenpolitik in Oberösterreich genannt, was die Vorbehalte der Frauen weiter unterstreicht. Die Unzufriedenheit beruht vor allem auf </a:t>
            </a:r>
            <a:r>
              <a:rPr lang="de-DE" sz="1200" spc="-10" dirty="0" smtClean="0"/>
              <a:t>der Meinung, dass allgemein zu wenig für Frauen getan wird, </a:t>
            </a:r>
            <a:r>
              <a:rPr lang="de-DE" sz="1200" spc="-10" dirty="0"/>
              <a:t>einem </a:t>
            </a:r>
            <a:r>
              <a:rPr lang="de-DE" sz="1200" spc="-10" dirty="0" smtClean="0"/>
              <a:t>negativen Eindruck zur finanziellen Situation und zum Beruf bzw. der Karriere der Frauen.</a:t>
            </a:r>
          </a:p>
          <a:p>
            <a:pPr marL="285750" indent="-285750" algn="just">
              <a:lnSpc>
                <a:spcPct val="110000"/>
              </a:lnSpc>
              <a:spcBef>
                <a:spcPts val="0"/>
              </a:spcBef>
              <a:spcAft>
                <a:spcPts val="300"/>
              </a:spcAft>
              <a:buFont typeface="Arial" panose="020B0604020202020204" pitchFamily="34" charset="0"/>
              <a:buChar char="•"/>
            </a:pPr>
            <a:r>
              <a:rPr lang="de-DE" sz="1200" spc="-10" dirty="0" smtClean="0"/>
              <a:t>Im Trend zu 2017 wird aktuell seltener etwas Negatives zur allgemeinen Frauenpolitik genannt. Etwas häufiger wird etwas Positives über die Karriere als Zufriedenheitsgrund angegeben.</a:t>
            </a:r>
          </a:p>
          <a:p>
            <a:pPr marL="285750" indent="-285750" algn="just">
              <a:lnSpc>
                <a:spcPct val="110000"/>
              </a:lnSpc>
              <a:spcBef>
                <a:spcPts val="0"/>
              </a:spcBef>
              <a:spcAft>
                <a:spcPts val="300"/>
              </a:spcAft>
              <a:buFont typeface="Arial" panose="020B0604020202020204" pitchFamily="34" charset="0"/>
              <a:buChar char="•"/>
            </a:pPr>
            <a:endParaRPr lang="de-DE" sz="300" spc="-10" dirty="0"/>
          </a:p>
          <a:p>
            <a:pPr algn="just">
              <a:lnSpc>
                <a:spcPct val="110000"/>
              </a:lnSpc>
              <a:spcBef>
                <a:spcPts val="0"/>
              </a:spcBef>
              <a:spcAft>
                <a:spcPts val="300"/>
              </a:spcAft>
            </a:pPr>
            <a:r>
              <a:rPr lang="de-DE" sz="1200" b="1" u="sng" spc="-10" dirty="0" smtClean="0"/>
              <a:t>Verbesserung für Frauen wird eindeutig in den Handlungsfeldern Gesundheit, Medien und Besetzung von </a:t>
            </a:r>
            <a:r>
              <a:rPr lang="de-DE" sz="1200" b="1" u="sng" spc="-10" dirty="0"/>
              <a:t>Schlüsselpositionen empfunden </a:t>
            </a:r>
            <a:r>
              <a:rPr lang="de-DE" sz="1200" b="1" u="sng" spc="-10" dirty="0" smtClean="0"/>
              <a:t>– In keinem Feld überwiegt die Verschlechterung </a:t>
            </a:r>
          </a:p>
          <a:p>
            <a:pPr marL="285750" indent="-285750" algn="just">
              <a:lnSpc>
                <a:spcPct val="110000"/>
              </a:lnSpc>
              <a:spcBef>
                <a:spcPts val="0"/>
              </a:spcBef>
              <a:spcAft>
                <a:spcPts val="300"/>
              </a:spcAft>
              <a:buFont typeface="Arial" panose="020B0604020202020204" pitchFamily="34" charset="0"/>
              <a:buChar char="•"/>
            </a:pPr>
            <a:r>
              <a:rPr lang="de-DE" sz="1200" spc="-10" dirty="0" smtClean="0"/>
              <a:t>Unter acht vorgelegten frauenpolitischen Handlungsfeldern sehen die befragten Frauen vor allem in </a:t>
            </a:r>
            <a:r>
              <a:rPr lang="de-DE" sz="1200" b="1" spc="-10" dirty="0" smtClean="0"/>
              <a:t>drei Bereichen eine Verbesserung</a:t>
            </a:r>
            <a:r>
              <a:rPr lang="de-DE" sz="1200" spc="-10" dirty="0" smtClean="0"/>
              <a:t> in den letzten drei Jahren, nämlich bei der </a:t>
            </a:r>
            <a:r>
              <a:rPr lang="de-DE" sz="1200" b="1" spc="-10" dirty="0" smtClean="0"/>
              <a:t>Gesundheit</a:t>
            </a:r>
            <a:r>
              <a:rPr lang="de-DE" sz="1200" spc="-10" dirty="0" smtClean="0"/>
              <a:t>, in den </a:t>
            </a:r>
            <a:r>
              <a:rPr lang="de-DE" sz="1200" b="1" spc="-10" dirty="0" smtClean="0"/>
              <a:t>Medien</a:t>
            </a:r>
            <a:r>
              <a:rPr lang="de-DE" sz="1200" spc="-10" dirty="0" smtClean="0"/>
              <a:t> und bei der </a:t>
            </a:r>
            <a:r>
              <a:rPr lang="de-DE" sz="1200" b="1" spc="-10" dirty="0" smtClean="0"/>
              <a:t>Besetzung von Schlüsselpositionen</a:t>
            </a:r>
            <a:r>
              <a:rPr lang="de-DE" sz="1200" spc="-10" dirty="0" smtClean="0"/>
              <a:t>. Aber auch in den andere Bereichen überwiegt deutlich der </a:t>
            </a:r>
            <a:r>
              <a:rPr lang="de-DE" sz="1200" spc="-10" dirty="0"/>
              <a:t>E</a:t>
            </a:r>
            <a:r>
              <a:rPr lang="de-DE" sz="1200" spc="-10" dirty="0" smtClean="0"/>
              <a:t>indruck der Verbesserung im Vergleich zur Verschlechterung.  </a:t>
            </a:r>
          </a:p>
          <a:p>
            <a:pPr marL="285750" indent="-285750" algn="just">
              <a:lnSpc>
                <a:spcPct val="110000"/>
              </a:lnSpc>
              <a:spcBef>
                <a:spcPts val="0"/>
              </a:spcBef>
              <a:spcAft>
                <a:spcPts val="300"/>
              </a:spcAft>
              <a:buFont typeface="Arial" panose="020B0604020202020204" pitchFamily="34" charset="0"/>
              <a:buChar char="•"/>
            </a:pPr>
            <a:r>
              <a:rPr lang="de-DE" sz="1200" spc="-10" dirty="0" smtClean="0"/>
              <a:t>Auch die Männer sehen in diesen drei Bereichen am häufigsten eine Verbesserung, wenn auch in anderer Reihenfolge (Besetzung </a:t>
            </a:r>
            <a:r>
              <a:rPr lang="de-DE" sz="1200" spc="-10" dirty="0"/>
              <a:t>von </a:t>
            </a:r>
            <a:r>
              <a:rPr lang="de-DE" sz="1200" spc="-10" dirty="0" smtClean="0"/>
              <a:t>Schlüsselpositionen bei Verbesserung voran).</a:t>
            </a:r>
            <a:endParaRPr lang="de-DE" sz="1200" spc="-10" dirty="0"/>
          </a:p>
        </p:txBody>
      </p:sp>
    </p:spTree>
    <p:extLst>
      <p:ext uri="{BB962C8B-B14F-4D97-AF65-F5344CB8AC3E}">
        <p14:creationId xmlns:p14="http://schemas.microsoft.com/office/powerpoint/2010/main" val="308074470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noProof="0" dirty="0" smtClean="0"/>
              <a:t>Management Summary 7</a:t>
            </a:r>
            <a:endParaRPr lang="de-DE" noProof="0" dirty="0"/>
          </a:p>
        </p:txBody>
      </p:sp>
      <p:sp>
        <p:nvSpPr>
          <p:cNvPr id="10" name="Textplatzhalter 5"/>
          <p:cNvSpPr txBox="1">
            <a:spLocks/>
          </p:cNvSpPr>
          <p:nvPr/>
        </p:nvSpPr>
        <p:spPr>
          <a:xfrm>
            <a:off x="257474" y="777875"/>
            <a:ext cx="8635701" cy="5594350"/>
          </a:xfrm>
          <a:prstGeom prst="rect">
            <a:avLst/>
          </a:prstGeom>
        </p:spPr>
        <p:txBody>
          <a:bodyPr>
            <a:normAutofit lnSpcReduction="10000"/>
          </a:bodyPr>
          <a:lstStyle>
            <a:lvl1pPr marL="0" indent="0" algn="l" defTabSz="872514" rtl="0" eaLnBrk="1" latinLnBrk="0" hangingPunct="1">
              <a:spcBef>
                <a:spcPct val="20000"/>
              </a:spcBef>
              <a:buFont typeface="Arial" pitchFamily="34" charset="0"/>
              <a:buNone/>
              <a:defRPr sz="1500" b="0" kern="1200">
                <a:solidFill>
                  <a:schemeClr val="tx1"/>
                </a:solidFill>
                <a:latin typeface="Arial" pitchFamily="34" charset="0"/>
                <a:ea typeface="+mn-ea"/>
                <a:cs typeface="Arial" pitchFamily="34" charset="0"/>
              </a:defRPr>
            </a:lvl1pPr>
            <a:lvl2pPr marL="0" indent="0" algn="l" defTabSz="872514" rtl="0" eaLnBrk="1" latinLnBrk="0" hangingPunct="1">
              <a:spcBef>
                <a:spcPct val="20000"/>
              </a:spcBef>
              <a:buClr>
                <a:srgbClr val="800000"/>
              </a:buClr>
              <a:buFontTx/>
              <a:buNone/>
              <a:defRPr sz="1300" kern="1200">
                <a:solidFill>
                  <a:schemeClr val="tx1"/>
                </a:solidFill>
                <a:latin typeface="Arial" pitchFamily="34" charset="0"/>
                <a:ea typeface="+mn-ea"/>
                <a:cs typeface="Arial" pitchFamily="34" charset="0"/>
              </a:defRPr>
            </a:lvl2pPr>
            <a:lvl3pPr marL="687019" indent="-240456" algn="l" defTabSz="872514" rtl="0" eaLnBrk="1" latinLnBrk="0" hangingPunct="1">
              <a:spcBef>
                <a:spcPts val="191"/>
              </a:spcBef>
              <a:buClr>
                <a:srgbClr val="800000"/>
              </a:buClr>
              <a:buFont typeface="Arial" pitchFamily="34" charset="0"/>
              <a:buChar char="•"/>
              <a:defRPr sz="1300" kern="1200">
                <a:solidFill>
                  <a:schemeClr val="tx1"/>
                </a:solidFill>
                <a:latin typeface="Arial" pitchFamily="34" charset="0"/>
                <a:ea typeface="+mn-ea"/>
                <a:cs typeface="Arial" pitchFamily="34" charset="0"/>
              </a:defRPr>
            </a:lvl3pPr>
            <a:lvl4pPr marL="1526899" indent="-218129" algn="l" defTabSz="87251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963156" indent="-218129" algn="l" defTabSz="872514" rtl="0" eaLnBrk="1" latinLnBrk="0" hangingPunct="1">
              <a:spcBef>
                <a:spcPct val="20000"/>
              </a:spcBef>
              <a:buFont typeface="Arial" pitchFamily="34" charset="0"/>
              <a:buChar char="»"/>
              <a:defRPr sz="1300" kern="1200">
                <a:solidFill>
                  <a:schemeClr val="tx1"/>
                </a:solidFill>
                <a:latin typeface="Arial" pitchFamily="34" charset="0"/>
                <a:ea typeface="+mn-ea"/>
                <a:cs typeface="Arial" pitchFamily="34" charset="0"/>
              </a:defRPr>
            </a:lvl5pPr>
            <a:lvl6pPr marL="239941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35668"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71925"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08181" indent="-218129" algn="l" defTabSz="872514"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endParaRPr lang="de-DE" sz="800" dirty="0" smtClean="0"/>
          </a:p>
          <a:p>
            <a:pPr algn="just">
              <a:lnSpc>
                <a:spcPct val="110000"/>
              </a:lnSpc>
              <a:spcAft>
                <a:spcPts val="600"/>
              </a:spcAft>
            </a:pPr>
            <a:r>
              <a:rPr lang="de-DE" sz="1300" b="1" u="sng" dirty="0" smtClean="0"/>
              <a:t>Mehr als ein Drittel geht von negativen Auswirkungen der Corona-Krise auf die Gleichstellung von Frauen und Männern aus</a:t>
            </a:r>
          </a:p>
          <a:p>
            <a:pPr marL="285750" indent="-285750" algn="just">
              <a:lnSpc>
                <a:spcPct val="110000"/>
              </a:lnSpc>
              <a:spcAft>
                <a:spcPts val="600"/>
              </a:spcAft>
              <a:buFont typeface="Arial" panose="020B0604020202020204" pitchFamily="34" charset="0"/>
              <a:buChar char="•"/>
            </a:pPr>
            <a:r>
              <a:rPr lang="de-DE" sz="1300" dirty="0" smtClean="0"/>
              <a:t>Denken die Frauen in Oberösterreich an die Auswirkungen der Corona-Krise auf die Gleichstellung von Frauen und Männern in Beruf, Familie und Gesellschaft, so gehen 38 Prozent von negativen Folgen in diesem Bereich aus. Ein ebenso großer Anteil vermutet keine Auswirkungen und nur eine Minderheit von 15 Prozent erwartet positive Effekte durch die Krise. Männer gehen im Vergleich häufiger von einer gleichbleibenden Situation aus.</a:t>
            </a:r>
          </a:p>
          <a:p>
            <a:pPr marL="285750" indent="-285750" algn="just">
              <a:lnSpc>
                <a:spcPct val="110000"/>
              </a:lnSpc>
              <a:spcAft>
                <a:spcPts val="600"/>
              </a:spcAft>
              <a:buFont typeface="Arial" panose="020B0604020202020204" pitchFamily="34" charset="0"/>
              <a:buChar char="•"/>
            </a:pPr>
            <a:r>
              <a:rPr lang="de-DE" sz="1300" dirty="0" smtClean="0"/>
              <a:t>Davon, dass sich die Corona-Krise eher negativ auf die Gleichstellung auswirkt, sind Frauen im Alter von 16 bis 29 Jahre vergleichsweise häufiger überzeugt.</a:t>
            </a:r>
          </a:p>
          <a:p>
            <a:pPr marL="285750" indent="-285750" algn="just">
              <a:lnSpc>
                <a:spcPct val="110000"/>
              </a:lnSpc>
              <a:spcAft>
                <a:spcPts val="600"/>
              </a:spcAft>
              <a:buFont typeface="Arial" panose="020B0604020202020204" pitchFamily="34" charset="0"/>
              <a:buChar char="•"/>
            </a:pPr>
            <a:r>
              <a:rPr lang="de-DE" sz="1300" dirty="0" smtClean="0"/>
              <a:t>Gründe für eine negative Auswirkung der Krise werden vor allem in der vermehrten Verantwortung der Frauen im Bereich Kinderbetreuung und </a:t>
            </a:r>
            <a:r>
              <a:rPr lang="de-DE" sz="1300" dirty="0" err="1" smtClean="0"/>
              <a:t>Homeschooling</a:t>
            </a:r>
            <a:r>
              <a:rPr lang="de-DE" sz="1300" dirty="0" smtClean="0"/>
              <a:t> gesehen sowie bei Mehrfachbelastung und schwierigeren Bedingungen am Arbeitsmarkt.</a:t>
            </a:r>
          </a:p>
          <a:p>
            <a:pPr algn="just">
              <a:lnSpc>
                <a:spcPct val="110000"/>
              </a:lnSpc>
              <a:spcAft>
                <a:spcPts val="600"/>
              </a:spcAft>
            </a:pPr>
            <a:endParaRPr lang="de-DE" sz="1300" dirty="0" smtClean="0"/>
          </a:p>
          <a:p>
            <a:pPr algn="just">
              <a:lnSpc>
                <a:spcPct val="110000"/>
              </a:lnSpc>
              <a:spcAft>
                <a:spcPts val="600"/>
              </a:spcAft>
            </a:pPr>
            <a:r>
              <a:rPr lang="de-DE" sz="1300" b="1" u="sng" dirty="0" smtClean="0"/>
              <a:t>Zwei Fünftel der Frauen vermuten negativen Einfluss der Corona-Krise auf die Umsetzung von frauenpolitischen Handlungsfeldern</a:t>
            </a:r>
          </a:p>
          <a:p>
            <a:pPr marL="285750" indent="-285750" algn="just">
              <a:lnSpc>
                <a:spcPct val="110000"/>
              </a:lnSpc>
              <a:spcAft>
                <a:spcPts val="600"/>
              </a:spcAft>
              <a:buFont typeface="Arial" panose="020B0604020202020204" pitchFamily="34" charset="0"/>
              <a:buChar char="•"/>
            </a:pPr>
            <a:r>
              <a:rPr lang="de-DE" sz="1300" dirty="0" smtClean="0"/>
              <a:t>Zwei Fünftel der Frauen in Oberösterreich vermuten eine negative Beeinflussung der Corona-Krise auf die Umsetzung von frauenpolitischen Handlungsfeldern (42%). Rund ein Viertel dagegen meint die Krise hat die Umsetzung eher positiv beeinflusst (24%). Ein relativ hoher Anteil von einem Drittel enthält sich in dieser Fragestellung einer Antwort (35%). Die hohe Enthaltungsquote in dieser Frage zeigt, dass diese Frage zum aktuellen Zeitpunkt nicht leicht einzuschätzen ist. </a:t>
            </a:r>
          </a:p>
          <a:p>
            <a:pPr marL="285750" indent="-285750" algn="just">
              <a:lnSpc>
                <a:spcPct val="110000"/>
              </a:lnSpc>
              <a:spcAft>
                <a:spcPts val="600"/>
              </a:spcAft>
              <a:buFont typeface="Arial" panose="020B0604020202020204" pitchFamily="34" charset="0"/>
              <a:buChar char="•"/>
            </a:pPr>
            <a:r>
              <a:rPr lang="de-DE" sz="1300" dirty="0" smtClean="0"/>
              <a:t>Männer gehen dagegen im Vergleich zu den Frauen eher von einer positiven Auswirkung der Corona-Krise auf die Umsetzung von Maßnahmen in der Frauenpolitik aus.</a:t>
            </a:r>
          </a:p>
          <a:p>
            <a:pPr marL="171450" indent="-171450" algn="just">
              <a:buFont typeface="Arial" pitchFamily="34" charset="0"/>
              <a:buChar char="•"/>
            </a:pPr>
            <a:endParaRPr lang="de-AT" sz="1300" dirty="0"/>
          </a:p>
        </p:txBody>
      </p:sp>
    </p:spTree>
    <p:extLst>
      <p:ext uri="{BB962C8B-B14F-4D97-AF65-F5344CB8AC3E}">
        <p14:creationId xmlns:p14="http://schemas.microsoft.com/office/powerpoint/2010/main" val="199596890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body" idx="4294967295"/>
          </p:nvPr>
        </p:nvSpPr>
        <p:spPr>
          <a:xfrm>
            <a:off x="280927" y="4653137"/>
            <a:ext cx="4281201" cy="1944216"/>
          </a:xfrm>
          <a:prstGeom prst="rect">
            <a:avLst/>
          </a:prstGeom>
        </p:spPr>
        <p:txBody>
          <a:bodyPr anchor="t">
            <a:normAutofit lnSpcReduction="10000"/>
          </a:bodyPr>
          <a:lstStyle/>
          <a:p>
            <a:pPr marL="389336" indent="-389336">
              <a:spcBef>
                <a:spcPts val="57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800" cap="all" noProof="0" dirty="0" err="1" smtClean="0">
                <a:latin typeface="+mn-lt"/>
              </a:rPr>
              <a:t>KontaKt</a:t>
            </a:r>
            <a:r>
              <a:rPr lang="de-DE" sz="2000" cap="all" noProof="0" dirty="0" smtClean="0">
                <a:latin typeface="+mn-lt"/>
              </a:rPr>
              <a:t> </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endParaRPr lang="de-DE" sz="1200" b="0" noProof="0" dirty="0" smtClean="0">
              <a:latin typeface="+mn-lt"/>
            </a:endParaRP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b="0" noProof="0" dirty="0" smtClean="0">
                <a:latin typeface="+mn-lt"/>
              </a:rPr>
              <a:t>IMAS International</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b="0" noProof="0" dirty="0" smtClean="0">
                <a:latin typeface="+mn-lt"/>
              </a:rPr>
              <a:t>Institut für Markt- und </a:t>
            </a:r>
            <a:r>
              <a:rPr lang="de-DE" sz="1200" dirty="0" smtClean="0">
                <a:latin typeface="+mn-lt"/>
              </a:rPr>
              <a:t>Sozialanalysen GmbH</a:t>
            </a:r>
            <a:endParaRPr lang="de-DE" sz="1200" b="0" noProof="0" dirty="0" smtClean="0">
              <a:latin typeface="+mn-lt"/>
            </a:endParaRP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b="0" noProof="0" dirty="0" err="1" smtClean="0">
                <a:latin typeface="+mn-lt"/>
              </a:rPr>
              <a:t>Gruberstraße</a:t>
            </a:r>
            <a:r>
              <a:rPr lang="de-DE" sz="1200" b="0" noProof="0" dirty="0" smtClean="0">
                <a:latin typeface="+mn-lt"/>
              </a:rPr>
              <a:t> 2-6 </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b="0" noProof="0" dirty="0" smtClean="0">
                <a:latin typeface="+mn-lt"/>
              </a:rPr>
              <a:t>A-4020 Linz</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endParaRPr lang="de-DE" sz="1200" b="0" noProof="0" dirty="0" smtClean="0">
              <a:latin typeface="+mn-lt"/>
            </a:endParaRP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b="0" noProof="0" dirty="0" smtClean="0">
                <a:latin typeface="+mn-lt"/>
                <a:sym typeface="Wingdings 2"/>
              </a:rPr>
              <a:t></a:t>
            </a:r>
            <a:r>
              <a:rPr lang="de-DE" sz="1200" b="0" noProof="0" dirty="0" smtClean="0">
                <a:latin typeface="+mn-lt"/>
              </a:rPr>
              <a:t> +43 / 732 / 77 22 55 – 0</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dirty="0" smtClean="0">
                <a:latin typeface="+mn-lt"/>
                <a:sym typeface="Wingdings"/>
              </a:rPr>
              <a:t> </a:t>
            </a:r>
            <a:r>
              <a:rPr lang="de-DE" sz="1200" dirty="0" smtClean="0">
                <a:latin typeface="+mn-lt"/>
              </a:rPr>
              <a:t>office@imas.at</a:t>
            </a:r>
          </a:p>
          <a:p>
            <a:pPr marL="389336" indent="-389336">
              <a:spcBef>
                <a:spcPts val="0"/>
              </a:spcBef>
              <a:buClr>
                <a:srgbClr val="FFFFFF"/>
              </a:buClr>
              <a:tabLst>
                <a:tab pos="1039434" algn="l"/>
                <a:tab pos="2082490" algn="l"/>
                <a:tab pos="3125547" algn="l"/>
                <a:tab pos="4168603" algn="l"/>
                <a:tab pos="5211659" algn="l"/>
                <a:tab pos="6254715" algn="l"/>
                <a:tab pos="7297771" algn="l"/>
                <a:tab pos="8340827" algn="l"/>
                <a:tab pos="9383883" algn="l"/>
                <a:tab pos="10426939" algn="l"/>
                <a:tab pos="11469995" algn="l"/>
              </a:tabLst>
              <a:defRPr/>
            </a:pPr>
            <a:r>
              <a:rPr lang="de-DE" sz="1200" dirty="0" smtClean="0">
                <a:latin typeface="+mn-lt"/>
                <a:sym typeface="Wingdings"/>
              </a:rPr>
              <a:t> </a:t>
            </a:r>
            <a:r>
              <a:rPr lang="de-DE" sz="1200" dirty="0" smtClean="0">
                <a:latin typeface="+mn-lt"/>
              </a:rPr>
              <a:t>www.imas.at</a:t>
            </a:r>
          </a:p>
        </p:txBody>
      </p:sp>
    </p:spTree>
    <p:extLst>
      <p:ext uri="{BB962C8B-B14F-4D97-AF65-F5344CB8AC3E}">
        <p14:creationId xmlns:p14="http://schemas.microsoft.com/office/powerpoint/2010/main" val="2073535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813520"/>
            <a:ext cx="856297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Lebensziele: </a:t>
            </a:r>
            <a:r>
              <a:rPr lang="de-AT" dirty="0" smtClean="0"/>
              <a:t>Familie, Freunde/Freizeit </a:t>
            </a:r>
            <a:r>
              <a:rPr lang="de-AT" dirty="0"/>
              <a:t>vs. </a:t>
            </a:r>
            <a:r>
              <a:rPr lang="de-AT" dirty="0" smtClean="0"/>
              <a:t>Beruf – Trend</a:t>
            </a:r>
            <a:endParaRPr lang="de-DE" noProof="0" dirty="0"/>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noProof="0" dirty="0" smtClean="0"/>
              <a:t>Frage 4:	</a:t>
            </a:r>
            <a:r>
              <a:rPr lang="de-DE" dirty="0" smtClean="0"/>
              <a:t>"</a:t>
            </a:r>
            <a:r>
              <a:rPr lang="de-DE" dirty="0"/>
              <a:t>Wenn Sie nun an Ihre persönliche Situation und Ihre Lebensziele denken. Was würden Sie sagen, was Ihnen wichtiger ist: eher Ihre Familie, Ihre Freunde und Ihre Freizeit, eher Ihr Beruf, oder sind Ihnen beide Aspekte gleich wichtig</a:t>
            </a:r>
            <a:r>
              <a:rPr lang="de-DE" dirty="0" smtClean="0"/>
              <a:t>?"</a:t>
            </a:r>
            <a:endParaRPr lang="de-DE" i="1" dirty="0"/>
          </a:p>
        </p:txBody>
      </p:sp>
      <p:sp>
        <p:nvSpPr>
          <p:cNvPr id="7" name="Textplatzhalter 6"/>
          <p:cNvSpPr>
            <a:spLocks noGrp="1"/>
          </p:cNvSpPr>
          <p:nvPr>
            <p:ph type="body" sz="quarter" idx="18"/>
          </p:nvPr>
        </p:nvSpPr>
        <p:spPr/>
        <p:txBody>
          <a:bodyPr/>
          <a:lstStyle/>
          <a:p>
            <a:pPr marL="85725"/>
            <a:r>
              <a:rPr lang="de-DE" sz="1100" noProof="0" dirty="0" smtClean="0"/>
              <a:t>Basis:  OÖ Frauen 16-65 Jahre</a:t>
            </a:r>
            <a:endParaRPr lang="de-DE" sz="1100" noProof="0" dirty="0"/>
          </a:p>
        </p:txBody>
      </p:sp>
      <p:sp>
        <p:nvSpPr>
          <p:cNvPr id="2" name="Textfeld 1"/>
          <p:cNvSpPr txBox="1"/>
          <p:nvPr/>
        </p:nvSpPr>
        <p:spPr>
          <a:xfrm>
            <a:off x="323528" y="1484784"/>
            <a:ext cx="4824536" cy="276999"/>
          </a:xfrm>
          <a:prstGeom prst="rect">
            <a:avLst/>
          </a:prstGeom>
          <a:noFill/>
        </p:spPr>
        <p:txBody>
          <a:bodyPr wrap="square" rtlCol="0">
            <a:spAutoFit/>
          </a:bodyPr>
          <a:lstStyle/>
          <a:p>
            <a:r>
              <a:rPr lang="de-AT" sz="1200" dirty="0" smtClean="0"/>
              <a:t>Achtung: geänderte Fragestellung im Vergleich zu 2017!</a:t>
            </a:r>
            <a:endParaRPr lang="en-GB" sz="1200" dirty="0"/>
          </a:p>
        </p:txBody>
      </p:sp>
      <p:sp>
        <p:nvSpPr>
          <p:cNvPr id="8" name="Positionsrahmen 7"/>
          <p:cNvSpPr/>
          <p:nvPr/>
        </p:nvSpPr>
        <p:spPr>
          <a:xfrm>
            <a:off x="8244408" y="3796218"/>
            <a:ext cx="360040" cy="266328"/>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199501367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2023839"/>
            <a:ext cx="85439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Bedeutung einer selbständigen und unabhängigen </a:t>
            </a:r>
            <a:r>
              <a:rPr lang="de-AT" dirty="0" smtClean="0"/>
              <a:t>Lebensführung – Trend</a:t>
            </a:r>
            <a:endParaRPr lang="de-DE" noProof="0" dirty="0"/>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noProof="0" dirty="0" smtClean="0"/>
              <a:t>Frage 5:	</a:t>
            </a:r>
            <a:r>
              <a:rPr lang="de-DE" dirty="0" smtClean="0"/>
              <a:t>"</a:t>
            </a:r>
            <a:r>
              <a:rPr lang="de-DE" dirty="0"/>
              <a:t>Wie wichtig ist es Ihnen, selbständig und unabhängig von anderen Ihr Leben zu führen? Würden Sie sagen sehr wichtig, einigermaßen wichtig, eher nicht wichtig oder überhaupt nicht wichtig</a:t>
            </a:r>
            <a:r>
              <a:rPr lang="de-DE" dirty="0" smtClean="0"/>
              <a:t>?"</a:t>
            </a:r>
            <a:endParaRPr lang="de-DE" i="1" dirty="0"/>
          </a:p>
        </p:txBody>
      </p:sp>
      <p:sp>
        <p:nvSpPr>
          <p:cNvPr id="7" name="Textplatzhalter 6"/>
          <p:cNvSpPr>
            <a:spLocks noGrp="1"/>
          </p:cNvSpPr>
          <p:nvPr>
            <p:ph type="body" sz="quarter" idx="18"/>
          </p:nvPr>
        </p:nvSpPr>
        <p:spPr/>
        <p:txBody>
          <a:bodyPr/>
          <a:lstStyle/>
          <a:p>
            <a:pPr marL="85725"/>
            <a:r>
              <a:rPr lang="de-DE" sz="1100" noProof="0" dirty="0" smtClean="0"/>
              <a:t>Basis:  OÖ Frauen 16-65 Jahre</a:t>
            </a:r>
            <a:endParaRPr lang="de-DE" sz="1100" noProof="0" dirty="0"/>
          </a:p>
        </p:txBody>
      </p:sp>
      <p:sp>
        <p:nvSpPr>
          <p:cNvPr id="8" name="Positionsrahmen 7"/>
          <p:cNvSpPr/>
          <p:nvPr/>
        </p:nvSpPr>
        <p:spPr>
          <a:xfrm>
            <a:off x="8244408" y="2924944"/>
            <a:ext cx="360040" cy="266328"/>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19215299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605111"/>
            <a:ext cx="856297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Wahrnehmung von Frauen in Führungspositionen</a:t>
            </a:r>
            <a:endParaRPr lang="de-DE" noProof="0" dirty="0"/>
          </a:p>
        </p:txBody>
      </p:sp>
      <p:sp>
        <p:nvSpPr>
          <p:cNvPr id="6" name="Textplatzhalter 5"/>
          <p:cNvSpPr>
            <a:spLocks noGrp="1"/>
          </p:cNvSpPr>
          <p:nvPr>
            <p:ph type="body" sz="quarter" idx="17"/>
          </p:nvPr>
        </p:nvSpPr>
        <p:spPr/>
        <p:txBody>
          <a:bodyPr/>
          <a:lstStyle/>
          <a:p>
            <a:pPr marL="717550" indent="-631825">
              <a:tabLst>
                <a:tab pos="717550" algn="l"/>
              </a:tabLst>
            </a:pPr>
            <a:r>
              <a:rPr lang="de-DE" noProof="0" dirty="0" smtClean="0"/>
              <a:t>Frage 2:	</a:t>
            </a:r>
            <a:r>
              <a:rPr lang="de-DE" dirty="0" smtClean="0"/>
              <a:t>"</a:t>
            </a:r>
            <a:r>
              <a:rPr lang="de-DE" dirty="0"/>
              <a:t>Ich lese Ihnen nun unterschiedliche Bereiche des öffentlichen Lebens vor. Bitte sagen Sie mir, in welchen dieser Bereiche Sie verstärkt Frauen in Führungspositionen wahrnehmen</a:t>
            </a:r>
            <a:r>
              <a:rPr lang="de-DE" dirty="0" smtClean="0"/>
              <a:t>?"</a:t>
            </a:r>
            <a:r>
              <a:rPr lang="de-DE" i="1" dirty="0" smtClean="0"/>
              <a:t>  </a:t>
            </a:r>
            <a:endParaRPr lang="de-DE" i="1" dirty="0"/>
          </a:p>
        </p:txBody>
      </p:sp>
      <p:sp>
        <p:nvSpPr>
          <p:cNvPr id="7" name="Textplatzhalter 6"/>
          <p:cNvSpPr>
            <a:spLocks noGrp="1"/>
          </p:cNvSpPr>
          <p:nvPr>
            <p:ph type="body" sz="quarter" idx="18"/>
          </p:nvPr>
        </p:nvSpPr>
        <p:spPr/>
        <p:txBody>
          <a:bodyPr/>
          <a:lstStyle/>
          <a:p>
            <a:pPr marL="85725"/>
            <a:r>
              <a:rPr lang="de-DE" sz="1100" noProof="0" dirty="0" smtClean="0"/>
              <a:t>Basis:  </a:t>
            </a:r>
            <a:r>
              <a:rPr lang="de-DE" sz="1100" dirty="0"/>
              <a:t>OÖ Frauen / OÖ Männer 16-65 Jahre</a:t>
            </a:r>
          </a:p>
        </p:txBody>
      </p:sp>
    </p:spTree>
    <p:extLst>
      <p:ext uri="{BB962C8B-B14F-4D97-AF65-F5344CB8AC3E}">
        <p14:creationId xmlns:p14="http://schemas.microsoft.com/office/powerpoint/2010/main" val="7330611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495003"/>
            <a:ext cx="8562975"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Wahrnehmung von Frauen in </a:t>
            </a:r>
            <a:r>
              <a:rPr lang="de-AT" dirty="0" smtClean="0"/>
              <a:t>Führungspositionen – Trend</a:t>
            </a:r>
            <a:endParaRPr lang="de-DE" noProof="0" dirty="0"/>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noProof="0" dirty="0" smtClean="0"/>
              <a:t>Frage 2:	</a:t>
            </a:r>
            <a:r>
              <a:rPr lang="de-DE" dirty="0" smtClean="0"/>
              <a:t>"</a:t>
            </a:r>
            <a:r>
              <a:rPr lang="de-DE" dirty="0"/>
              <a:t>Ich lese Ihnen nun unterschiedliche Bereiche des öffentlichen Lebens vor. Bitte sagen Sie mir, in welchen dieser Bereiche Sie verstärkt Frauen in Führungspositionen wahrnehmen</a:t>
            </a:r>
            <a:r>
              <a:rPr lang="de-DE" dirty="0" smtClean="0"/>
              <a:t>?"</a:t>
            </a:r>
            <a:r>
              <a:rPr lang="de-DE" i="1" dirty="0" smtClean="0"/>
              <a:t>  </a:t>
            </a:r>
            <a:endParaRPr lang="de-DE" i="1" dirty="0"/>
          </a:p>
        </p:txBody>
      </p:sp>
      <p:sp>
        <p:nvSpPr>
          <p:cNvPr id="7" name="Textplatzhalter 6"/>
          <p:cNvSpPr>
            <a:spLocks noGrp="1"/>
          </p:cNvSpPr>
          <p:nvPr>
            <p:ph type="body" sz="quarter" idx="18"/>
          </p:nvPr>
        </p:nvSpPr>
        <p:spPr/>
        <p:txBody>
          <a:bodyPr/>
          <a:lstStyle/>
          <a:p>
            <a:pPr marL="85725"/>
            <a:r>
              <a:rPr lang="de-DE" sz="1100" noProof="0" dirty="0" smtClean="0"/>
              <a:t>Basis:  OÖ Frauen 16-65 Jahre</a:t>
            </a:r>
            <a:endParaRPr lang="de-DE" sz="1100" noProof="0" dirty="0"/>
          </a:p>
        </p:txBody>
      </p:sp>
      <p:sp>
        <p:nvSpPr>
          <p:cNvPr id="8" name="Positionsrahmen 7"/>
          <p:cNvSpPr/>
          <p:nvPr/>
        </p:nvSpPr>
        <p:spPr>
          <a:xfrm>
            <a:off x="8267268" y="3345562"/>
            <a:ext cx="360040" cy="266328"/>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Tree>
    <p:extLst>
      <p:ext uri="{BB962C8B-B14F-4D97-AF65-F5344CB8AC3E}">
        <p14:creationId xmlns:p14="http://schemas.microsoft.com/office/powerpoint/2010/main" val="29171549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580728"/>
            <a:ext cx="85629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Zukunftsthemen für Frauen in Oberösterreich</a:t>
            </a:r>
            <a:endParaRPr lang="de-DE" noProof="0" dirty="0"/>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noProof="0" dirty="0" smtClean="0"/>
              <a:t>Frage 6/F:	</a:t>
            </a:r>
            <a:r>
              <a:rPr lang="de-DE" dirty="0" smtClean="0"/>
              <a:t>"</a:t>
            </a:r>
            <a:r>
              <a:rPr lang="de-DE" dirty="0"/>
              <a:t>Ich lese Ihnen nun einige Aussagen und Aspekte rund um </a:t>
            </a:r>
            <a:r>
              <a:rPr lang="de-DE" u="sng" dirty="0"/>
              <a:t>Einkommen und Berufswelt</a:t>
            </a:r>
            <a:r>
              <a:rPr lang="de-DE" dirty="0"/>
              <a:t> vor. Bitte sagen Sie mir, ob Sie der jeweiligen Aussage voll und ganz, einigermaßen, eher nicht oder überhaupt nicht </a:t>
            </a:r>
            <a:r>
              <a:rPr lang="de-DE" dirty="0" smtClean="0"/>
              <a:t>zustimmen."</a:t>
            </a:r>
          </a:p>
        </p:txBody>
      </p:sp>
      <p:sp>
        <p:nvSpPr>
          <p:cNvPr id="7" name="Textplatzhalter 6"/>
          <p:cNvSpPr>
            <a:spLocks noGrp="1"/>
          </p:cNvSpPr>
          <p:nvPr>
            <p:ph type="body" sz="quarter" idx="18"/>
          </p:nvPr>
        </p:nvSpPr>
        <p:spPr/>
        <p:txBody>
          <a:bodyPr/>
          <a:lstStyle/>
          <a:p>
            <a:pPr marL="85725"/>
            <a:r>
              <a:rPr lang="de-DE" sz="1100" noProof="0" dirty="0" smtClean="0"/>
              <a:t>Basis:  OÖ Frauen 16-65 Jahre</a:t>
            </a:r>
            <a:endParaRPr lang="de-DE" sz="1100" noProof="0" dirty="0"/>
          </a:p>
        </p:txBody>
      </p:sp>
    </p:spTree>
    <p:extLst>
      <p:ext uri="{BB962C8B-B14F-4D97-AF65-F5344CB8AC3E}">
        <p14:creationId xmlns:p14="http://schemas.microsoft.com/office/powerpoint/2010/main" val="6189409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smtClean="0"/>
              <a:t>Ausgewählte Zukunftsthemen </a:t>
            </a:r>
            <a:r>
              <a:rPr lang="de-AT" dirty="0"/>
              <a:t>für Frauen in </a:t>
            </a:r>
            <a:r>
              <a:rPr lang="de-AT" dirty="0" smtClean="0"/>
              <a:t>Oberösterreich</a:t>
            </a:r>
            <a:endParaRPr lang="de-DE" noProof="0" dirty="0"/>
          </a:p>
        </p:txBody>
      </p:sp>
      <p:sp>
        <p:nvSpPr>
          <p:cNvPr id="6" name="Textplatzhalter 5"/>
          <p:cNvSpPr>
            <a:spLocks noGrp="1"/>
          </p:cNvSpPr>
          <p:nvPr>
            <p:ph type="body" sz="quarter" idx="17"/>
          </p:nvPr>
        </p:nvSpPr>
        <p:spPr/>
        <p:txBody>
          <a:bodyPr/>
          <a:lstStyle/>
          <a:p>
            <a:pPr marL="717550" indent="-631825">
              <a:tabLst>
                <a:tab pos="717550" algn="l"/>
              </a:tabLst>
            </a:pPr>
            <a:r>
              <a:rPr lang="de-DE" dirty="0"/>
              <a:t>Frage 6/F:	"Ich lese Ihnen nun einige Aussagen und Aspekte rund um </a:t>
            </a:r>
            <a:r>
              <a:rPr lang="de-DE" u="sng" dirty="0"/>
              <a:t>Einkommen und Berufswelt</a:t>
            </a:r>
            <a:r>
              <a:rPr lang="de-DE" dirty="0"/>
              <a:t> vor. Bitte sagen Sie mir, ob Sie der jeweiligen Aussage voll und ganz, einigermaßen, eher nicht oder überhaupt nicht zustimmen."</a:t>
            </a:r>
          </a:p>
          <a:p>
            <a:pPr marL="717550" indent="-631825">
              <a:tabLst>
                <a:tab pos="717550" algn="l"/>
              </a:tabLst>
            </a:pPr>
            <a:r>
              <a:rPr lang="de-DE" dirty="0"/>
              <a:t>Frage 6/M:	"Denken Sie nun bitte wieder an Frauen in Oberösterreich. Ich lese Ihnen nun einige Aussagen und Aspekte rund um </a:t>
            </a:r>
            <a:r>
              <a:rPr lang="de-DE" u="sng" dirty="0"/>
              <a:t>Einkommen und Berufswelt der Frauen in Oberösterreich</a:t>
            </a:r>
            <a:r>
              <a:rPr lang="de-DE" dirty="0"/>
              <a:t> vor. Bitte sagen Sie mir, ob Sie der jeweiligen Aussage voll und ganz, einigermaßen, eher nicht oder überhaupt nicht zustimmen."</a:t>
            </a:r>
          </a:p>
        </p:txBody>
      </p:sp>
      <p:sp>
        <p:nvSpPr>
          <p:cNvPr id="7" name="Textplatzhalter 6"/>
          <p:cNvSpPr>
            <a:spLocks noGrp="1"/>
          </p:cNvSpPr>
          <p:nvPr>
            <p:ph type="body" sz="quarter" idx="18"/>
          </p:nvPr>
        </p:nvSpPr>
        <p:spPr/>
        <p:txBody>
          <a:bodyPr/>
          <a:lstStyle/>
          <a:p>
            <a:pPr marL="85725"/>
            <a:r>
              <a:rPr lang="de-DE" sz="1100" noProof="0" dirty="0" smtClean="0"/>
              <a:t>Basis:  </a:t>
            </a:r>
            <a:r>
              <a:rPr lang="de-DE" sz="1100" dirty="0"/>
              <a:t>OÖ Frauen / OÖ Männer 16-65 Jahre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038" y="1916832"/>
            <a:ext cx="8553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51474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80" y="1515194"/>
            <a:ext cx="850582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p:cNvSpPr>
            <a:spLocks noGrp="1"/>
          </p:cNvSpPr>
          <p:nvPr>
            <p:ph type="title"/>
          </p:nvPr>
        </p:nvSpPr>
        <p:spPr/>
        <p:txBody>
          <a:bodyPr/>
          <a:lstStyle/>
          <a:p>
            <a:r>
              <a:rPr lang="de-AT" dirty="0"/>
              <a:t>Maßnahmen zur Erleichterung der Vereinbarkeit </a:t>
            </a:r>
            <a:r>
              <a:rPr lang="de-AT" dirty="0" smtClean="0"/>
              <a:t>von</a:t>
            </a:r>
            <a:br>
              <a:rPr lang="de-AT" dirty="0" smtClean="0"/>
            </a:br>
            <a:r>
              <a:rPr lang="de-AT" dirty="0" smtClean="0"/>
              <a:t>Familie </a:t>
            </a:r>
            <a:r>
              <a:rPr lang="de-AT" dirty="0"/>
              <a:t>und </a:t>
            </a:r>
            <a:r>
              <a:rPr lang="de-AT" dirty="0" smtClean="0"/>
              <a:t>Beruf – Trend</a:t>
            </a:r>
            <a:endParaRPr lang="de-DE" noProof="0" dirty="0"/>
          </a:p>
        </p:txBody>
      </p:sp>
      <p:sp>
        <p:nvSpPr>
          <p:cNvPr id="6" name="Textplatzhalter 5"/>
          <p:cNvSpPr>
            <a:spLocks noGrp="1"/>
          </p:cNvSpPr>
          <p:nvPr>
            <p:ph type="body" sz="quarter" idx="17"/>
          </p:nvPr>
        </p:nvSpPr>
        <p:spPr>
          <a:xfrm>
            <a:off x="287338" y="1052736"/>
            <a:ext cx="8569325" cy="365103"/>
          </a:xfrm>
        </p:spPr>
        <p:txBody>
          <a:bodyPr/>
          <a:lstStyle/>
          <a:p>
            <a:pPr marL="717550" indent="-631825">
              <a:tabLst>
                <a:tab pos="717550" algn="l"/>
              </a:tabLst>
            </a:pPr>
            <a:r>
              <a:rPr lang="de-DE" noProof="0" dirty="0" smtClean="0"/>
              <a:t>Frage 9:	</a:t>
            </a:r>
            <a:r>
              <a:rPr lang="de-DE" dirty="0" smtClean="0"/>
              <a:t>"</a:t>
            </a:r>
            <a:r>
              <a:rPr lang="de-DE" dirty="0"/>
              <a:t>Noch eine Frage zum Thema </a:t>
            </a:r>
            <a:r>
              <a:rPr lang="de-DE" u="sng" dirty="0"/>
              <a:t>Kinderbetreuung</a:t>
            </a:r>
            <a:r>
              <a:rPr lang="de-DE" dirty="0"/>
              <a:t>. Für wie wichtig halten Sie folgende Aspekte zur Erleichterung der Vereinbarkeit von Familie und Beruf? Würden Sie sagen für sehr wichtig, einigermaßen wichtig, eher nicht oder überhaupt nicht </a:t>
            </a:r>
            <a:r>
              <a:rPr lang="de-DE" dirty="0" smtClean="0"/>
              <a:t>wichtig?"</a:t>
            </a:r>
            <a:endParaRPr lang="de-DE" i="1" dirty="0"/>
          </a:p>
        </p:txBody>
      </p:sp>
      <p:sp>
        <p:nvSpPr>
          <p:cNvPr id="7" name="Textplatzhalter 6"/>
          <p:cNvSpPr>
            <a:spLocks noGrp="1"/>
          </p:cNvSpPr>
          <p:nvPr>
            <p:ph type="body" sz="quarter" idx="18"/>
          </p:nvPr>
        </p:nvSpPr>
        <p:spPr/>
        <p:txBody>
          <a:bodyPr/>
          <a:lstStyle/>
          <a:p>
            <a:pPr marL="85725"/>
            <a:r>
              <a:rPr lang="de-DE" sz="1100" noProof="0" dirty="0" smtClean="0"/>
              <a:t>Basis:  OÖ Frauen 16-65 Jahre</a:t>
            </a:r>
            <a:endParaRPr lang="de-DE" sz="1100" noProof="0" dirty="0"/>
          </a:p>
        </p:txBody>
      </p:sp>
      <p:sp>
        <p:nvSpPr>
          <p:cNvPr id="8" name="Positionsrahmen 7"/>
          <p:cNvSpPr/>
          <p:nvPr/>
        </p:nvSpPr>
        <p:spPr>
          <a:xfrm>
            <a:off x="8316416" y="5445224"/>
            <a:ext cx="360040" cy="266328"/>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9" name="Positionsrahmen 8"/>
          <p:cNvSpPr/>
          <p:nvPr/>
        </p:nvSpPr>
        <p:spPr>
          <a:xfrm>
            <a:off x="8316416" y="2204864"/>
            <a:ext cx="360040" cy="266328"/>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0" name="Positionsrahmen 9"/>
          <p:cNvSpPr/>
          <p:nvPr/>
        </p:nvSpPr>
        <p:spPr>
          <a:xfrm>
            <a:off x="8316416" y="3190116"/>
            <a:ext cx="360040" cy="266328"/>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1" name="Positionsrahmen 10"/>
          <p:cNvSpPr/>
          <p:nvPr/>
        </p:nvSpPr>
        <p:spPr>
          <a:xfrm>
            <a:off x="8327846" y="3834760"/>
            <a:ext cx="360040" cy="266328"/>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solidFill>
                <a:schemeClr val="tx1"/>
              </a:solidFill>
            </a:endParaRPr>
          </a:p>
        </p:txBody>
      </p:sp>
      <p:sp>
        <p:nvSpPr>
          <p:cNvPr id="12" name="Textfeld 11"/>
          <p:cNvSpPr txBox="1"/>
          <p:nvPr/>
        </p:nvSpPr>
        <p:spPr>
          <a:xfrm>
            <a:off x="2987824" y="6358468"/>
            <a:ext cx="5379999" cy="253916"/>
          </a:xfrm>
          <a:prstGeom prst="rect">
            <a:avLst/>
          </a:prstGeom>
          <a:noFill/>
        </p:spPr>
        <p:txBody>
          <a:bodyPr wrap="none" rtlCol="0">
            <a:spAutoFit/>
          </a:bodyPr>
          <a:lstStyle/>
          <a:p>
            <a:r>
              <a:rPr lang="de-AT" sz="1050" dirty="0" smtClean="0">
                <a:solidFill>
                  <a:srgbClr val="FF0000"/>
                </a:solidFill>
              </a:rPr>
              <a:t>Trendanalyse ist mit Vorsicht zu interpretieren, da sich die Items Anzahl geändert hat!</a:t>
            </a:r>
            <a:endParaRPr lang="de-AT" sz="1050" dirty="0">
              <a:solidFill>
                <a:srgbClr val="FF0000"/>
              </a:solidFill>
            </a:endParaRPr>
          </a:p>
        </p:txBody>
      </p:sp>
    </p:spTree>
    <p:extLst>
      <p:ext uri="{BB962C8B-B14F-4D97-AF65-F5344CB8AC3E}">
        <p14:creationId xmlns:p14="http://schemas.microsoft.com/office/powerpoint/2010/main" val="372297680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olienmaster_IMAS2011">
  <a:themeElements>
    <a:clrScheme name="IMAS">
      <a:dk1>
        <a:sysClr val="windowText" lastClr="000000"/>
      </a:dk1>
      <a:lt1>
        <a:sysClr val="window" lastClr="FFFFFF"/>
      </a:lt1>
      <a:dk2>
        <a:srgbClr val="A20E2F"/>
      </a:dk2>
      <a:lt2>
        <a:srgbClr val="A5A5A5"/>
      </a:lt2>
      <a:accent1>
        <a:srgbClr val="A20E2F"/>
      </a:accent1>
      <a:accent2>
        <a:srgbClr val="9E1072"/>
      </a:accent2>
      <a:accent3>
        <a:srgbClr val="5F497A"/>
      </a:accent3>
      <a:accent4>
        <a:srgbClr val="53B0C9"/>
      </a:accent4>
      <a:accent5>
        <a:srgbClr val="18424D"/>
      </a:accent5>
      <a:accent6>
        <a:srgbClr val="36331E"/>
      </a:accent6>
      <a:hlink>
        <a:srgbClr val="586D2C"/>
      </a:hlink>
      <a:folHlink>
        <a:srgbClr val="2C2C2C"/>
      </a:folHlink>
    </a:clrScheme>
    <a:fontScheme name="IMAS versu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2631</Words>
  <Application>Microsoft Office PowerPoint</Application>
  <PresentationFormat>Bildschirmpräsentation (4:3)</PresentationFormat>
  <Paragraphs>131</Paragraphs>
  <Slides>23</Slides>
  <Notes>0</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Folienmaster_IMAS2011</vt:lpstr>
      <vt:lpstr>PowerPoint-Präsentation</vt:lpstr>
      <vt:lpstr>Zufriedenheit mit der Lebenssituation – Trend</vt:lpstr>
      <vt:lpstr>Lebensziele: Familie, Freunde/Freizeit vs. Beruf – Trend</vt:lpstr>
      <vt:lpstr>Bedeutung einer selbständigen und unabhängigen Lebensführung – Trend</vt:lpstr>
      <vt:lpstr>Wahrnehmung von Frauen in Führungspositionen</vt:lpstr>
      <vt:lpstr>Wahrnehmung von Frauen in Führungspositionen – Trend</vt:lpstr>
      <vt:lpstr>Zukunftsthemen für Frauen in Oberösterreich</vt:lpstr>
      <vt:lpstr>Ausgewählte Zukunftsthemen für Frauen in Oberösterreich</vt:lpstr>
      <vt:lpstr>Maßnahmen zur Erleichterung der Vereinbarkeit von Familie und Beruf – Trend</vt:lpstr>
      <vt:lpstr>Aussagen rund um die Betreuung von Familienangehörigen</vt:lpstr>
      <vt:lpstr>Aussagen rund um das Thema Bildung – Trend</vt:lpstr>
      <vt:lpstr>Aussagen rund um das Thema Gesundheit</vt:lpstr>
      <vt:lpstr>Zufriedenheit mit der Frauenpolitik in Oberösterreich – Trend</vt:lpstr>
      <vt:lpstr>Eindruck der Umsetzung der ausgewählten frauenpolitischen Handlungsfelder</vt:lpstr>
      <vt:lpstr>Auswirkung der Corona-Krise auf die Gleichstellung von Frauen und Männern?</vt:lpstr>
      <vt:lpstr>Management Summary 1</vt:lpstr>
      <vt:lpstr>Management Summary 2</vt:lpstr>
      <vt:lpstr>Management Summary 3</vt:lpstr>
      <vt:lpstr>Management Summary 4</vt:lpstr>
      <vt:lpstr>Management Summary 5</vt:lpstr>
      <vt:lpstr>Management Summary 6</vt:lpstr>
      <vt:lpstr>Management Summary 7</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basi</cp:lastModifiedBy>
  <cp:revision>302</cp:revision>
  <cp:lastPrinted>2021-01-22T07:07:17Z</cp:lastPrinted>
  <dcterms:created xsi:type="dcterms:W3CDTF">2011-02-08T18:04:37Z</dcterms:created>
  <dcterms:modified xsi:type="dcterms:W3CDTF">2021-01-22T10:06:30Z</dcterms:modified>
</cp:coreProperties>
</file>